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33"/>
  </p:notesMasterIdLst>
  <p:handoutMasterIdLst>
    <p:handoutMasterId r:id="rId34"/>
  </p:handoutMasterIdLst>
  <p:sldIdLst>
    <p:sldId id="292" r:id="rId4"/>
    <p:sldId id="305" r:id="rId5"/>
    <p:sldId id="333" r:id="rId6"/>
    <p:sldId id="315" r:id="rId7"/>
    <p:sldId id="317" r:id="rId8"/>
    <p:sldId id="318" r:id="rId9"/>
    <p:sldId id="316" r:id="rId10"/>
    <p:sldId id="319" r:id="rId11"/>
    <p:sldId id="320" r:id="rId12"/>
    <p:sldId id="306" r:id="rId13"/>
    <p:sldId id="307" r:id="rId14"/>
    <p:sldId id="308" r:id="rId15"/>
    <p:sldId id="336" r:id="rId16"/>
    <p:sldId id="324" r:id="rId17"/>
    <p:sldId id="325" r:id="rId18"/>
    <p:sldId id="326" r:id="rId19"/>
    <p:sldId id="327" r:id="rId20"/>
    <p:sldId id="330" r:id="rId21"/>
    <p:sldId id="331" r:id="rId22"/>
    <p:sldId id="332" r:id="rId23"/>
    <p:sldId id="335" r:id="rId24"/>
    <p:sldId id="309" r:id="rId25"/>
    <p:sldId id="312" r:id="rId26"/>
    <p:sldId id="314" r:id="rId27"/>
    <p:sldId id="321" r:id="rId28"/>
    <p:sldId id="329" r:id="rId29"/>
    <p:sldId id="322" r:id="rId30"/>
    <p:sldId id="323" r:id="rId31"/>
    <p:sldId id="337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8E6AE"/>
    <a:srgbClr val="C1DAF1"/>
    <a:srgbClr val="6DA8DD"/>
    <a:srgbClr val="DCEAF7"/>
    <a:srgbClr val="FBFBFB"/>
    <a:srgbClr val="FC9A9A"/>
    <a:srgbClr val="F2F2F2"/>
    <a:srgbClr val="FDFDFD"/>
    <a:srgbClr val="348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3" autoAdjust="0"/>
  </p:normalViewPr>
  <p:slideViewPr>
    <p:cSldViewPr snapToGrid="0">
      <p:cViewPr varScale="1">
        <p:scale>
          <a:sx n="122" d="100"/>
          <a:sy n="122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id="{954AC5CF-19D2-E0E8-6CED-0ECAAD284F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418B5-84C3-7F35-151C-1D2AFC426F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E673B-C955-46A2-9A53-21BC3AE68ECA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206F9C1-5D77-DDB9-206F-9A4E7C2C69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4F5BC9CA-5F4A-C6C3-ACFA-45EB9AE3D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B8D1A-87A5-4BC7-A539-506973FB54A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464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9FF7-5014-4D87-9AB0-C74CD2BE9EC8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FE82-5FB7-4FA2-BB9D-0F56DB17E78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758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8FE82-5FB7-4FA2-BB9D-0F56DB17E780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661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77F189-1005-323F-A9F6-C047B3C99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F081DE-F42B-E48C-4186-9F151D1D1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642955B-491B-9180-00A6-7C760541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641221C-02FB-A8BF-2396-2EF889B9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E2756BC-F5E1-56AA-BAEA-A96FD622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051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B23E7-E8AF-ED12-70CE-054DF711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F72047BF-4F1E-4511-DA03-1D094C4A3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1F93F6F-0D50-16C8-C0FB-584BECBC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002DFC9-0D9D-1D75-0641-DF11B706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399C912-462E-0F7D-251D-9FBA9CDF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000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5452BC6D-BADB-DA71-1F96-91819D0CA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86FD02B0-6A0E-EE51-CA85-16571493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9FC7070-F8CF-212A-ABA2-371A5EC1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5970D3C-7A88-19B2-3C01-97318B0D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8DC8A8A-3FC4-5DAB-FCA4-D93DD8EA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316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0" y="4349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rad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0" y="4349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77F189-1005-323F-A9F6-C047B3C99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F081DE-F42B-E48C-4186-9F151D1D1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642955B-491B-9180-00A6-7C760541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641221C-02FB-A8BF-2396-2EF889B9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E2756BC-F5E1-56AA-BAEA-A96FD622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17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FCF12F-4157-866F-F2D1-EC85348E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46" y="309140"/>
            <a:ext cx="11030343" cy="651914"/>
          </a:xfrm>
        </p:spPr>
        <p:txBody>
          <a:bodyPr/>
          <a:lstStyle/>
          <a:p>
            <a:r>
              <a:rPr lang="sr-Latn-RS" dirty="0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BBFD1E6A-4C5A-A1BC-7269-AA7F8A49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4835843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AA7DCA-E2BB-B18B-BA81-3EC829B1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663ACB0-F03D-F645-8331-D0EED44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6891554-8919-A347-27CA-8F479E21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706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4660900"/>
            <a:ext cx="10515600" cy="1325563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Company info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45" y="470238"/>
            <a:ext cx="1877909" cy="20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8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C2B29287-73B4-A031-62D3-2405A4B9A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96926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1FCF12F-4157-866F-F2D1-EC85348E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46" y="122530"/>
            <a:ext cx="11030343" cy="6519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r-Latn-RS" dirty="0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BBFD1E6A-4C5A-A1BC-7269-AA7F8A49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4835843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AA7DCA-E2BB-B18B-BA81-3EC829B1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663ACB0-F03D-F645-8331-D0EED44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6891554-8919-A347-27CA-8F479E21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DB51777-C688-4FAA-349F-0046C91FA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735470"/>
            <a:ext cx="12192000" cy="19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003CC-6BD1-5B50-CF69-1C31674696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5509" y="82066"/>
            <a:ext cx="2162726" cy="8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A4B6D5-DC7D-6626-9CDC-556AA9DB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9863E2E-D830-7FFE-B91D-29A5A34A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33A0423-D43D-1FD8-428D-DD417CE7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84D1C2C-CDE1-AF89-A13F-F0313244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B36403C-17B1-5107-1FE6-E9F2DBB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54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7FA93-C8EB-18DB-E423-5F8556A7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A1537CC-A23F-E400-B108-F18D53CC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61527BE-CAE4-E864-0D05-B6D759364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B9FF68D-FB27-7649-AD58-87B1CA12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38AB5F6A-B1F6-230A-091B-9A449BAF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405DA5A-EA80-ECDD-2E3C-98D14C54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903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25A737-FBA0-B7E5-F066-A8D45A22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381D759-C251-0617-B263-C0ABD2C7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9DBACC5-2494-9CAA-3AEE-30BE421E5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17D3D74B-7F86-B09C-D35A-12E6A2005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0438C480-F286-B2AF-A791-FA9FDC437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00687310-132E-70E7-CC24-90FD29B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0FC35615-ABAB-A2D4-E91F-82993336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47892BF-C405-34DB-2F40-4DBAF83F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69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24013A-0A46-235D-25F0-12FCABA9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CF37F4E9-AAA4-CCE5-9C0F-C97EE5D1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4A4C122C-B795-1AE3-DB54-D30483BC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95CF7C75-26DA-6390-4CFE-0EC6FF48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671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F9EA8ED1-CE3C-E1C4-D4D0-F8866D7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A9DDFF65-D6C8-A329-26E7-1A7CE1E8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C6D5544E-6E8B-615C-AD41-7B433648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16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A1036F-EAE0-515A-E208-95045605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0EB460B-AB9D-C66C-635F-69A4245F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BD533499-E02D-813F-6408-137F4BE6C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F61CBAF-C87C-82B2-66CA-A29A4652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D924BD8-496B-74F4-CC94-1FF56166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DD567A08-A5C5-54DF-00DA-3C4AC29B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254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719BFA-3BC0-3742-ECC9-8C4998D0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5CA3A35D-146E-3F1F-C96B-979D8458D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B3A9C69-2F7F-97C5-F3EB-78C0C42FF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E89DB62-CD68-9BD3-5961-4042E7DA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3716BDBA-939F-2CFB-D6B4-C221A9C2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559B8A9B-6D1D-1DEE-DEAB-7B58DD1B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37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5E453ABF-5AE6-26BF-90B0-E16FD31C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9488B56-A21C-6E55-4693-430A123EE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835ADAA-02D7-09E7-F2E0-0212F85BC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A44FDB-0741-42D9-AACB-88B1FD5482B9}" type="datetimeFigureOut">
              <a:rPr lang="sr-Latn-RS" smtClean="0"/>
              <a:t>14.4.2026.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00E6D7F-7F14-3FDD-4FA6-6D4FF7834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8C44B93-D476-E119-A785-5D255933E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D29D69-3394-44F4-9C87-244761876AF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344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" y="-1"/>
            <a:ext cx="12190597" cy="68587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349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1422"/>
            <a:ext cx="990600" cy="1068355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209800" y="6356349"/>
            <a:ext cx="241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" y="0"/>
            <a:ext cx="1218919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2DD5-3D19-4305-8397-8D3CAF7441B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213B-DD2B-407F-AF7B-A8EBA645B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A3A19D2-2BFF-2AD2-827E-8BDF7209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51" y="1529169"/>
            <a:ext cx="10515600" cy="416179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sr-Cyrl-R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Нацрт закона </a:t>
            </a:r>
            <a:br>
              <a:rPr lang="sr-Latn-R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буџетском систему</a:t>
            </a:r>
            <a:br>
              <a:rPr lang="sr-Cyrl-R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осврт на најважније предлоге нових законских решења -</a:t>
            </a:r>
            <a:br>
              <a:rPr lang="en-GB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sr-Latn-R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D00C6-E79C-E5B0-5558-24922E1CF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81" y="357585"/>
            <a:ext cx="3019447" cy="11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7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220B-3043-B705-74D5-382D43C08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8BE3-10AC-6B5E-CF75-C445A74B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95" y="155435"/>
            <a:ext cx="10718800" cy="65191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Садржај Нацрта </a:t>
            </a:r>
            <a:b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закона о буџетском систему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ED4F-B5AC-8EBF-50D8-5B3650EAC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algn="just"/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Основне одредбе: 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редмет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уређивања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склађивање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правним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поретком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Европске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уније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обвезници примене, д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ефиниције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буџетски систем, циљеви и начела, обим буџета и одговорности за доношење и извршење буџета, регистар субјеката јавног сектора.</a:t>
            </a:r>
          </a:p>
          <a:p>
            <a:pPr algn="just"/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Јавни приходи и примања и јавни расходи и издаци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увођење, врсте, финансирање надлежности.</a:t>
            </a:r>
          </a:p>
          <a:p>
            <a:pPr algn="just"/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Европске уније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финансијска помоћ ЕУ, планирање расхода и додела средстава ЕУ, повраћај средстава, сузбијање неправилности.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Фискални оквир, принципи, процедуре и правила одговорног фискалног управљања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одговорност, фискални принципи, макроекономске и фискалне пројекције, фискална стратегија, фискална правила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Припрема и доношење буџета и финансијских планова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припрема буџета и финансијких планова, буџетска класификација, утврђивање суфицита и дефицита, ограничење дуга и гаранције, буџетски календар, упутство за припрему буџета, ограничења код доношења буџета, објављивање буџета, привремено финансирање, измене и допуне буџета, финансијски ефекти.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80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2E5DD-A054-5F46-CB1D-09E57C7D6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5165-B85A-BBF6-644C-90186AC1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27" y="125416"/>
            <a:ext cx="10718800" cy="65191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Садржај Нацрта </a:t>
            </a:r>
            <a:b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закона о буџетском систему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4295-B401-BD68-61BF-FA529D33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algn="just"/>
            <a:endParaRPr lang="sr-Cyrl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Извршење буџета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наплата прихода и примања буџета, додељивање апропријација, планирање ликвидности, инвестирање средстава, одговорност за преузете обавезе и управљање обавезама, плаћање из буџета, повраћај средстава у буџет, промене апропријација, текућа и стална буџетска резерва, одговорности;</a:t>
            </a:r>
          </a:p>
          <a:p>
            <a:pPr algn="just"/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Буџетско рачуноводство и извештавање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садржај, начела, примена, овлашћења, комисија, одговорност и обавезе, главна књига и пословне књиге, финансијско извештавање и консолидација извештаја, подношење финансијских извештаја, завршни рачун;</a:t>
            </a:r>
          </a:p>
          <a:p>
            <a:pPr algn="just"/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Трезор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делокруг, консолидовани рачун трезора, принудна наплата, централизовани обрачун примања;</a:t>
            </a:r>
          </a:p>
          <a:p>
            <a:pPr algn="just"/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 финансијска контрола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финансијско управљање и контрола, интерна ревизија, хармонизација;</a:t>
            </a:r>
          </a:p>
          <a:p>
            <a:pPr algn="just"/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Екстерна ревизија и Фискални савет;</a:t>
            </a:r>
          </a:p>
          <a:p>
            <a:pPr algn="just"/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Казнене и прелазне и завршне одредбе.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2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72CE-5F51-F950-D773-FA28282D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2543-D6C6-9FE6-87F6-90B22711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Обвезници примене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9F6-1E40-4E28-EDBD-116E14C1D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algn="just"/>
            <a:endParaRPr lang="en-US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Корисници буџета Републике Србије и локалне власти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Поједине одредбе овог закона односе се на:</a:t>
            </a:r>
          </a:p>
          <a:p>
            <a:pPr algn="just">
              <a:buFontTx/>
              <a:buChar char="-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ванбуџетске кориснике;</a:t>
            </a:r>
          </a:p>
          <a:p>
            <a:pPr algn="just">
              <a:buFontTx/>
              <a:buChar char="-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привредне субјекте и друга правна лица која су укључена у сектор државе.</a:t>
            </a:r>
          </a:p>
          <a:p>
            <a:pPr algn="just">
              <a:buFontTx/>
              <a:buChar char="-"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ванбуџетске кориснике који воде рачуноводство по другим моделима осим буџетског рачуноводства, одредбе овога закона у вези с њиховим планирањем и извештавањем не утичу на њихове извештајне и друге об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везе које произлазе из других прописа.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89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Регистар субјеката јавног сектора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947" y="1328351"/>
            <a:ext cx="11350610" cy="4973595"/>
          </a:xfrm>
        </p:spPr>
        <p:txBody>
          <a:bodyPr>
            <a:no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УМЕСТО СПИСКА КОРИСНИКА ЈАВНИХ СРЕДСТАВА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Регистар субјеката јавног сектора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 Управа за трезор;</a:t>
            </a:r>
          </a:p>
          <a:p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оквиру Регистра посебно се евидентирају корисници који су разврстани у сектор државе, као и </a:t>
            </a:r>
            <a:r>
              <a:rPr lang="sr-Cyrl-R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нефинансијска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привредна друштва под контролом државе, која се примарно баве комерцијалним активностима;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ажурира се једанпут годишње у сарадњи са Републичким заводом за статистику;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субјекте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разврстани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ектор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sr-Latn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примењују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одредбе овог закона које се односе на фискално планирање, фискална правила, као и одредбе које се односе на </a:t>
            </a:r>
            <a:r>
              <a:rPr lang="sr-Latn-R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фискалн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</a:t>
            </a:r>
            <a:r>
              <a:rPr lang="sr-Latn-R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ројекциј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и успостављање </a:t>
            </a:r>
            <a:r>
              <a:rPr lang="sr-Latn-R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годишњег</a:t>
            </a:r>
            <a:r>
              <a:rPr lang="sr-Latn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вишегодишњег планирања;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ванбуџетски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корисници који припадају сектору државе и који су евидентирани у Регистру дужни су да Министарству достављају извештаје и податке о финансијском плану и пројекцијама, извршењу финансијског плана на основу рачуноводственог модела и система који примењују;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Министар утврђује Регистар субјеката јавног сектора, као и начин и рокове за достављање извештаја </a:t>
            </a:r>
            <a:r>
              <a:rPr lang="sr-Cyrl-R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ванбуџетских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корисника.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8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755A-B37B-7407-CF55-F2D01397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DC9B7-6211-87A4-6332-1E501FBB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35" y="1242569"/>
            <a:ext cx="7282696" cy="50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8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4778-A649-3945-78EE-56B7AE54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E629-E224-094B-5E8A-7F935BA9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3F997-5F14-77CD-1C0B-84848AFF7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0" y="1485899"/>
            <a:ext cx="5466664" cy="4148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авни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економије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обухвата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нефинансијска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привредна друштва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контролом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С, односно локалне власти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примарно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комерцијалним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активностима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који су разврстани у нефинансијска привредна друштва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30152-6E5F-CD49-2A2F-176370E0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9" y="1555261"/>
            <a:ext cx="5796240" cy="39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15632-38E1-D337-A8DC-87187AF2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BD34-3979-4EF9-E33E-7CCCB6DD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12D5E-DF40-0AB7-099D-A01D133BA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95" y="1524001"/>
            <a:ext cx="5288692" cy="404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ектор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обухвата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субјекте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одговорни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пружање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претежно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нетржишних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прерасподелу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дохотка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богатства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нивоима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обухвата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буџетске кориснике, као 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кориснике свих нивоа власти који су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разврстани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6B239-E0E8-29FD-21BA-CFD94350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05" y="1586524"/>
            <a:ext cx="5551684" cy="38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B852-DDF4-440F-B340-019C94D65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A8DA-A998-1B05-ED59-8080CAD4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9A02-7461-0788-1ADB-8C7B328A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1" y="1524001"/>
            <a:ext cx="4908550" cy="404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ентрални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обухвата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субјекте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одговорни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пружање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претежно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нетржишних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прерасподелу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дохотка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богатства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земље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целине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обухвата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кориснике на централном нивоу власти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10E70-4229-E1A0-0D62-B03E92E8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3" y="1563934"/>
            <a:ext cx="5663201" cy="38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7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2809-E09C-054B-26FE-681A6D91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0BB4-E4BF-AE5B-D031-F9413D92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4246C-FE0C-003A-70C1-A2E0314C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1" y="1524001"/>
            <a:ext cx="4908550" cy="404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Локални ниво власти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обухвата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локалне власти 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кориснике на локалном нивоу власти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B7179-9E49-D78F-80A0-D1C8E9D7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9" y="1539630"/>
            <a:ext cx="5481787" cy="37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59564-1869-A7FD-8846-8D8335CD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31F3-6553-E1AC-840A-9B716966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F7DCF-D87C-5FCE-20D5-1C96D7A0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50" y="1498600"/>
            <a:ext cx="6140449" cy="4819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иректни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буџетски корисници: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организације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Републике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Србије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односно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ндиректни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буџетски корисници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правосудни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научни институти који се претежно финансирају средствима буџета Републике Србије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заједнице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Републике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Србије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односно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којима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оснивач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преко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директних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буџетских корисника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врши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утврђена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погледу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управљања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финансирања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 и високошколске установе чији је суоснивач Република Србија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919A6C-CB32-654B-AEBA-721BDF27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1" y="1547446"/>
            <a:ext cx="5240440" cy="35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56532-46D3-8155-9AE1-905AE75CC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DDE7-8688-FD36-0427-4AEA96E9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Нацрт закона о буџетском систему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ADB8-4BB1-5FD8-E35C-3E29B607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algn="just"/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одатно </a:t>
            </a:r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усклађивање са Директивом ЕУ 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захтевима за буџетске оквире у погледу макроекономских и фискалних пројекција, трогодишње перспективе расхода, транспарентности и рачуноводственог и статистичког извештавања.</a:t>
            </a:r>
          </a:p>
          <a:p>
            <a:pPr algn="just"/>
            <a:endParaRPr lang="sr-Cyrl-C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Успостављање свеобухватног рачуноводственог система 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 обухвата све подсекторе државе, са циљем обезбеђивања поузданих података за израду фискалних извештаја у складу са европским статистичким стандардима.</a:t>
            </a:r>
          </a:p>
          <a:p>
            <a:pPr algn="just"/>
            <a:endParaRPr lang="sr-Cyrl-C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37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98082-6FF5-39DC-24EE-92D70C40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05FB-DEBA-EF44-1A0A-8D9672A6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4DA58-E0FE-9A57-F6FC-9E685D51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51" y="1498600"/>
            <a:ext cx="5924550" cy="4819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анбуџетски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корисници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корисници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средстава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организација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обавезно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социјално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осигурање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јавне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агенције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организације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примењују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јавним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агенцијама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јавна предузећа 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 од стране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С, односно локалне власти,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привредна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друштва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односно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правна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привредних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друштава</a:t>
            </a:r>
            <a:r>
              <a:rPr lang="sr-Cyrl-R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 и правна лица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којима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односно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директну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индиректну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контролу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више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капитала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више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гласова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органима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управљања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којима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јавна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чине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више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укупних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прихода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остварених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претходној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пословној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sr-Cyrl-R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(кумулативно)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9057-6B61-E3A7-C0B9-CEF19315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43" y="1531815"/>
            <a:ext cx="5188940" cy="36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B3EF-A103-27F8-772D-A78F9179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338A-35B0-70BD-776D-FBDC3422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Проширење обухвата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5799-BD30-17C5-F362-91E1A8C69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0" y="1524001"/>
            <a:ext cx="5207171" cy="4765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Нефинансијска предузећа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н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ефинансијска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привредна друштва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контролом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Републике Србије, односно локалне власти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примарно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комерцијалним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активностима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који су у складу са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правилима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ропске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(ЕСА 2010,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прописана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Уредбом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(ЕУ) 549/2013 Е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ропског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парламента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разврстани у нефинансијска привредна друштва.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454A-AB0C-4B5E-516E-130A7B07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4" y="1609969"/>
            <a:ext cx="5558313" cy="38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9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CE57-B848-D5F6-A936-D4257888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5628-0FFB-753D-8280-E27050C5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Дефиниције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32F4F-EA13-AB6D-F24A-80EBB7A3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Најбитније измене дефиниција, поред обухвата, у односу на важећи Закон: </a:t>
            </a:r>
          </a:p>
          <a:p>
            <a:pPr marL="0" indent="0" algn="just">
              <a:buNone/>
            </a:pP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укинут појам корисника јавних средстава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уведен појам с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опствени</a:t>
            </a:r>
            <a: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</a:t>
            </a:r>
            <a: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својом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делатношћу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остваре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високообразовне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установе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чији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оснивач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С, односно локална власт и установе које остварују приходе по основу проширене делатности у складу са законом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врстом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сматрају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остварују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наплате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судских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такси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(2012. год. брисане су све одредбе које се тичу сопствених прихода, овим законом уређујемо ову врсту прихода)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sr-Cyrl-RS" sz="2400" dirty="0"/>
          </a:p>
          <a:p>
            <a:pPr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381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3F35B-D362-763B-EF75-BDCFE6758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BD0C-52CC-6995-CBF9-E8515176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Дефиниције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9BC6-0BE6-44FA-47A1-8EB2A508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algn="just"/>
            <a:endParaRPr lang="sr-Cyrl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обухвата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директни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дуг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гаранције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индиректни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дуг),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домаћим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страним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повериоцима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консолидовани дуг сектора државе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дуг сектора државе који се израчунава према методологији европског система националних рачуна (</a:t>
            </a:r>
            <a:r>
              <a:rPr lang="sr-Latn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2010);</a:t>
            </a: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уфицит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односно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између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укупног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примања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остварених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нефинансијске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имовине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укупног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издатака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набавку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нефинансијске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имовине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400" dirty="0"/>
          </a:p>
          <a:p>
            <a:pPr algn="just"/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sr-Cyrl-RS" sz="2400" dirty="0"/>
          </a:p>
          <a:p>
            <a:pPr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864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4837-BB54-F618-57F5-CC44AB43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757A-5316-C2C8-56C1-2FDC1E59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Дефиниције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6C8E-2DE6-25B1-C1F6-4581ACBF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Први пут дефинисани  следећи појмови: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дотација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наменска бесповратна помоћ иностраним земљама, домаћим и међународним организацијама и удружењима, институцијама и телима ЕУ,  која се додељује на основу међународног споразума, закона или другог прописа, односно на основу акта Владе или акта надлежног извршног органа локалне власти;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субвенција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текући пренос средстава који се, без противуслуге, даје произвођачима за подстицање производње одређених производа и пружање услуга у подручјима од јавног интереса, а могу се утврђивати на основу нивоа произодње и/или количине произведених, продатих или увезених добара и услуга;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en-U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sz="2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која су посредно или непосредно опредељена из буџета Европске уније, као и средства ЕУ која се користе за намене и спроводе према правилима утврђеним споразумима између РС и ЕУ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допринос РС буџету ЕУ 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средства која РС уплаћује у буџет ЕУ, у складу са прописима ЕУ о систему сопствених средстава ЕУ.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pPr algn="just"/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sr-Cyrl-RS" sz="2400" dirty="0"/>
          </a:p>
          <a:p>
            <a:pPr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148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052DB-F67B-5239-8147-E6D3ED5FD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E100-7D13-B497-93B2-63465D0E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Буџетска документација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DB196-E4EF-9D83-38AE-9EA38C43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endParaRPr lang="sr-Cyrl-RS" sz="2400" dirty="0"/>
          </a:p>
          <a:p>
            <a:pPr marL="0" indent="0">
              <a:buNone/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доставља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Народној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скупштини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Фискалну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стратегију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(презентује се резултат сектора државе)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предлог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Републике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Србије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(презентује се резултат буџета Републике)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предлоге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одлука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давању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сагласности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финансијске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организација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обавезно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социјално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осигурање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финансијске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организација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обавезно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социјално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осигурање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 и збирни преглед финансијских планова осталих ванбуџетских корисника централног нивоа државе</a:t>
            </a:r>
            <a:r>
              <a:rPr lang="sr-Cyrl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(заједно са буџетом Републике презентује се детаљан приказ резултата централног нивоа власти);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извештај о пореским расходима.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pPr algn="just"/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sr-Cyrl-RS" sz="2400" dirty="0"/>
          </a:p>
          <a:p>
            <a:pPr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793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0CE06-59D1-19E9-BBD6-3C9BE4BA6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1EEF-8674-38F7-BEBE-AAFE2B4F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Ванбуџетски корисници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6D6F-9F30-46E5-3F12-0D306C85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Припрема буџета: </a:t>
            </a:r>
          </a:p>
          <a:p>
            <a:pPr algn="just"/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Ванбуџетски корисници централног нивоа државе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достављају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предлог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финансијског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Министарству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најкасније до 15. септембра</a:t>
            </a:r>
          </a:p>
          <a:p>
            <a:pPr marL="0" indent="0">
              <a:buNone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Извештавање:</a:t>
            </a:r>
          </a:p>
          <a:p>
            <a:pPr algn="just"/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Ванбуџетски корисници који припадају сектору државе и који су евидентирани у Регистру дужни су да Министарству достављају извештаје и податке о финансијском плану и пројекцијама, извршењу финансијског плана на основу рачуноводственог модела и система који примењују.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Министар посебним актом, на основу предлога Управе за трезор, утврђује Регистар субјеката јавног сектора, као и начин и рокове за достављање извештаја.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pPr algn="just"/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sr-Cyrl-RS" sz="2400" dirty="0"/>
          </a:p>
          <a:p>
            <a:pPr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4152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38C81-16C6-C022-88E0-F9794D847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59D-4B6B-DE73-C942-B2CF2AB1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Консолидација извештаја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DBCF-A46B-B165-A2C6-4A6AE258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217140"/>
            <a:ext cx="11030342" cy="55138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Директни буџетски корисници консолидују финансијске извештаје индиректних буџетских корисника;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Управа за трезор саставља </a:t>
            </a: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завршни рачун 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буџета Републике Србије;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Локални орган управе надлежан за финансије саставља </a:t>
            </a: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завршни рачун 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буџета локалне власти;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Управа за трезор саставља </a:t>
            </a: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консолидовани извештај буџета Републике на централном нивоу државе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(консолидовани извештај завршног рачуна буџета Републике Србије и извештаја ванбуџетских корисника републичког буџета);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Локални орган управе надлежан за финансије саставља </a:t>
            </a: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консолидовани извештај буџета локалне власти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(консолидовани извештај завршног рачуна буџета локалне власти и извештаја ванбуџетских корисника локалне власти);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Управа за трезор припрема </a:t>
            </a:r>
            <a:r>
              <a:rPr lang="sr-Cyrl-RS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консолидовани извештај буџета сектора државе</a:t>
            </a:r>
            <a:r>
              <a:rPr lang="sr-Cyrl-R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(консолидовани извештај буџета Републике на централном нивоу државе и консолидовани извештај буџета локалне власти).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dirty="0"/>
          </a:p>
          <a:p>
            <a:endParaRPr lang="en-US" sz="2400" dirty="0"/>
          </a:p>
          <a:p>
            <a:pPr algn="just"/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sr-Cyrl-RS" sz="2400" dirty="0"/>
          </a:p>
          <a:p>
            <a:pPr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98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ECA7-5D96-74BE-F853-13B4D03A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C21A-3059-51FA-B242-D31028F5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Ступање на снагу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CB8A4-315F-755B-6027-AF41EBD60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endParaRPr lang="sr-Cyrl-RS" sz="2400" dirty="0"/>
          </a:p>
          <a:p>
            <a:pPr marL="0" indent="0" algn="just">
              <a:buNone/>
            </a:pP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Овај закон ступа на снагу </a:t>
            </a:r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јануара 2027. године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осим одредаба:</a:t>
            </a:r>
          </a:p>
          <a:p>
            <a:pPr marL="0" indent="0" algn="just">
              <a:buNone/>
            </a:pPr>
            <a:endParaRPr lang="sr-Cyrl-C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члана 37. и чл. 40-43. овог закона које ступају на снагу даном пријема Републике Србије у пуноправно чланство у Европској унији (средства ЕУ); </a:t>
            </a:r>
          </a:p>
          <a:p>
            <a:pPr algn="just">
              <a:buFontTx/>
              <a:buChar char="-"/>
            </a:pPr>
            <a:endParaRPr lang="sr-Cyrl-C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члана 51.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овог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који ће се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примењива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у целости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доношења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буџету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Републике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Србије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2029.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одину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(фискална правила); </a:t>
            </a:r>
          </a:p>
          <a:p>
            <a:pPr algn="just">
              <a:buFontTx/>
              <a:buChar char="-"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се односе на консолидоване извештаје централног нивоа власти и сектора државе, које ће се примењивати од састављања тих извештаја за 2028. годину.  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en-US" sz="2400" dirty="0"/>
          </a:p>
          <a:p>
            <a:pPr algn="just">
              <a:buFontTx/>
              <a:buChar char="-"/>
            </a:pPr>
            <a:endParaRPr lang="sr-Cyrl-RS" sz="2400" dirty="0"/>
          </a:p>
          <a:p>
            <a:pPr algn="just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14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R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НА ПАЖЊИ!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0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6484E-4147-1F5A-02BD-1A16B7B13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B211-B595-E3ED-B434-B8F1D45D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22530"/>
            <a:ext cx="10718800" cy="6519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Нацрт закона о буџетском систему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4F04-B4E7-9C54-6B80-9EF20BC8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719922"/>
          </a:xfrm>
        </p:spPr>
        <p:txBody>
          <a:bodyPr>
            <a:normAutofit/>
          </a:bodyPr>
          <a:lstStyle/>
          <a:p>
            <a:pPr algn="just"/>
            <a:endParaRPr lang="sr-Cyrl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Кредибилитет фискалне политике 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кроз годишње и средњорочно фискално планирање засновано на реалистичним и ажурним макроекономским и буџетским прогнозама.</a:t>
            </a:r>
          </a:p>
          <a:p>
            <a:pPr algn="just"/>
            <a:endParaRPr lang="sr-Cyrl-C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Спровођење редовне, објективне и свеобухватне </a:t>
            </a:r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post евалуације 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макроекономских и буџетских пројекција </a:t>
            </a:r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стране Фискалног савета 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обавеза предузимања корективних мера, уз њихову јавну објаву.</a:t>
            </a:r>
          </a:p>
          <a:p>
            <a:pPr algn="just"/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Нумеричка фискална правила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укључујући ограничења дефицита и дуга сектора државе и </a:t>
            </a:r>
            <a:r>
              <a:rPr lang="sr-Cyrl-C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успостављање средњорочног буџетског оквира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Cyrl-C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27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C752-0C28-5F41-AD06-CA3BBEAD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Директива 85/2011 - буџетски оквир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AAE2-BF48-BB83-0789-92FE4228B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r-Latn-R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sr-Cyrl-RS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Рачуноводство и статистика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Земља чланица мора имати успостављен систем рачуноводства који на </a:t>
            </a:r>
            <a:r>
              <a:rPr lang="sr-Cyrl-RS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свеобухватан</a:t>
            </a: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конзистентан</a:t>
            </a: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начин покрива све подсекторе државе;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Рачуноводствени подаци морају садржати информације које омогућавају припрему података за статистичко извештавање;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Cyrl-C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Минимални захтеви за објављивање података.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C3139-B42D-4F41-8351-BC635A6A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7A65-91F7-611D-A683-D470B2AE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155832"/>
            <a:ext cx="8566150" cy="669412"/>
          </a:xfrm>
        </p:spPr>
        <p:txBody>
          <a:bodyPr>
            <a:no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Директива 85/2011 - буџетски оквир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2DDB-EFA3-046F-E006-F9F02A3B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75038"/>
            <a:ext cx="11030342" cy="4771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r-Latn-R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sr-Cyrl-RS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Пројекције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Фискално планирање мора бити засновано на реалистичним макроекономским и фискалним пројекцијама;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Cyrl-C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Именовање институције одговорне за израду пројекција (Министарство финансија);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Cyrl-C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Објављивање пројекција, претпоставки методологија (Министарство финансија);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Cyrl-C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Евалуација од стране независне институције (Фискални савет).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40F16-F5B6-1F8E-5CEB-2E61A71DA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EB99-A808-5279-9595-241A911D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" y="154280"/>
            <a:ext cx="11030343" cy="651914"/>
          </a:xfrm>
        </p:spPr>
        <p:txBody>
          <a:bodyPr>
            <a:noAutofit/>
          </a:bodyPr>
          <a:lstStyle/>
          <a:p>
            <a:pPr algn="ctr"/>
            <a:r>
              <a:rPr lang="sr-Cyrl-R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85/2011 - буџетски оквир  </a:t>
            </a:r>
            <a:br>
              <a:rPr lang="sr-Cyrl-R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реформа фискалних правила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14D5-16D4-C47E-47DC-6BBDBC93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4451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Општа фискална правила </a:t>
            </a: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дефинишу следеће:</a:t>
            </a:r>
            <a:endParaRPr lang="en-GB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дуг сектора државе, укључујући обавезе по основу реституције, неће бити већи од 60% БДП;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циљани средњорочни фискални дефицит је 0,5% БДП.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Оперативно правило за дефицит утврђује се у зависности од нивоа дуга који је достигнут и који се предвиђа у средњем року. 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Уколико је дуг сектора државе између 55% и 60% БДП фискални дефицит износи највише 0,5% БДП.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Уколико је дуг сектора државе између 45% и 55% БДП фискални дефицит износи највише 1,5% БДП.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Уколико је дуг сектора државе испод 45% БДП, фискални дефицит неће прећи износ од 3% БДП.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8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9A6D-F368-325E-5A40-171BE6DA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96" y="160630"/>
            <a:ext cx="11030343" cy="651914"/>
          </a:xfrm>
        </p:spPr>
        <p:txBody>
          <a:bodyPr>
            <a:noAutofit/>
          </a:bodyPr>
          <a:lstStyle/>
          <a:p>
            <a:pPr algn="ctr"/>
            <a:r>
              <a:rPr lang="sr-Cyrl-R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85/2011 - буџетски оквир  </a:t>
            </a:r>
            <a:br>
              <a:rPr lang="sr-Cyrl-R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реформа фискалних правила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C504-B8B4-0625-3653-B1DA1B22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47" y="1011078"/>
            <a:ext cx="11030342" cy="54451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Посебна фискална правила 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обезбеђују постизање циљаног фискалног дефицита и дуга сектора државе у односу на БДП кроз </a:t>
            </a: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ограничење јавних расхода (плата и пензија)</a:t>
            </a: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Расходи за запослене у сектору државе до 10% БДП.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Расходе за пензије утврђују се на следећи начин: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Уколико су укупни расходи за пензије мањи од 10% БДП, пензија ће се ускладити према промени просечне зараде без пореза и доприноса.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Уколико су укупни расходи за пензије 10% или већи од 10%, а мањи од 10,5% БДП пензија ће се ускладити са збиром половине процента промене просечне зараде без пореза и доприноса и половине процента промене потрошачких цена.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sr-Cyrl-R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Уколико су укупни расходи за пензије једнаки или већи од 10,5% БДП пензија ће се ускладити према промени потрошачких цена.</a:t>
            </a:r>
            <a:endParaRPr lang="en-GB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1674D-41C8-F069-FCCB-BB7B9694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45A2-9A5C-4C30-E666-2B1B6C42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Директива 85/2011 - буџетски оквир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F2A6-6DD2-1E4D-53E8-814898AC0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Средњорочни буџетски оквир обезбеђује </a:t>
            </a: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дугорочну одрживост јавних финансија.</a:t>
            </a:r>
          </a:p>
          <a:p>
            <a:pPr marL="0" indent="0">
              <a:buNone/>
            </a:pP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Годишњи буџет мора бити усклађен са средњорочним пројекцијама.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r-Cyrl-C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Временски хоризонт фискалног планирања од најмање 3 године који садржи: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Cyrl-C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свеобухватне и транспарентне средњорочне буџетске циљеве: дефицит и дуг сектора државе;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Cyrl-C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пројекције главних категорија прихода и расхода на нивоу сектора државе, са више детаља на нивоу централне државе;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Cyrl-C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средњорочне политике са ефектима на фискални оквир.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sr-Cyrl-C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8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E354-E9C0-41FB-76C2-96D93871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6A0D-2AA7-4884-33DB-44AC35BE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Директива 85/2011 - буџетски оквир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1878-B9E2-0444-D33F-9BD1F5478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r-Cyrl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3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Транспарентност и свеобухватност јавних финансија</a:t>
            </a:r>
          </a:p>
          <a:p>
            <a:pPr marL="0" indent="0">
              <a:buNone/>
            </a:pPr>
            <a:endParaRPr lang="sr-Cyrl-RS" sz="31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Cyrl-C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Механизми координације у свим подсекторима сектора државе – свеобухватан приступ и конзистентност у фискалном планирању, фискалним правилима, вишегодишњем фискалном оквиру;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Cyrl-C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</a:t>
            </a:r>
            <a:r>
              <a:rPr lang="sr-Cyrl-R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Cyrl-C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ванбуџетски корисници који чине сектор државе а нису део буџета у ужем смислу морају се навести са свим релевантним подацима и морају чинити саставни део буџетске документације приликом усвајања годишњег буџета;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Cyrl-C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Обрачун и објављивање детаљних информација о пореским расходима;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Cyrl-C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Објављивање свих потребних информација о потенцијалним обавезама, гаранцијама државе, ненаплативим кредитима и фискалним ризицима који произилазе из пословања јавних предузећа.</a:t>
            </a:r>
            <a:endParaRPr lang="en-US" sz="2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13529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aslovna stra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ad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7308</TotalTime>
  <Words>2360</Words>
  <Application>Microsoft Office PowerPoint</Application>
  <PresentationFormat>Widescreen</PresentationFormat>
  <Paragraphs>190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Calibri Light</vt:lpstr>
      <vt:lpstr>Myriad Pro</vt:lpstr>
      <vt:lpstr>Wingdings</vt:lpstr>
      <vt:lpstr>Tema Office</vt:lpstr>
      <vt:lpstr>Naslovna strana</vt:lpstr>
      <vt:lpstr>Zadnja</vt:lpstr>
      <vt:lpstr>Нацрт закона  о буџетском систему - осврт на најважније предлоге нових законских решења - </vt:lpstr>
      <vt:lpstr>Нацрт закона о буџетском систему</vt:lpstr>
      <vt:lpstr>Нацрт закона о буџетском систему</vt:lpstr>
      <vt:lpstr>Директива 85/2011 - буџетски оквир </vt:lpstr>
      <vt:lpstr>Директива 85/2011 - буџетски оквир</vt:lpstr>
      <vt:lpstr>Директива 85/2011 - буџетски оквир   - реформа фискалних правила </vt:lpstr>
      <vt:lpstr>Директива 85/2011 - буџетски оквир   - реформа фискалних правила</vt:lpstr>
      <vt:lpstr>Директива 85/2011 - буџетски оквир </vt:lpstr>
      <vt:lpstr>Директива 85/2011 - буџетски оквир </vt:lpstr>
      <vt:lpstr>Садржај Нацрта  закона о буџетском систему</vt:lpstr>
      <vt:lpstr>Садржај Нацрта  закона о буџетском систему</vt:lpstr>
      <vt:lpstr>Обвезници примене</vt:lpstr>
      <vt:lpstr>Регистар субјеката јавног сектора</vt:lpstr>
      <vt:lpstr>Проширење обухвата</vt:lpstr>
      <vt:lpstr>Проширење обухвата</vt:lpstr>
      <vt:lpstr>Проширење обухвата</vt:lpstr>
      <vt:lpstr>Проширење обухвата</vt:lpstr>
      <vt:lpstr>Проширење обухвата</vt:lpstr>
      <vt:lpstr>Проширење обухвата</vt:lpstr>
      <vt:lpstr>Проширење обухвата</vt:lpstr>
      <vt:lpstr>Проширење обухвата</vt:lpstr>
      <vt:lpstr>Дефиниције</vt:lpstr>
      <vt:lpstr>Дефиниције</vt:lpstr>
      <vt:lpstr>Дефиниције</vt:lpstr>
      <vt:lpstr>Буџетска документација</vt:lpstr>
      <vt:lpstr>Ванбуџетски корисници</vt:lpstr>
      <vt:lpstr>Консолидација извештаја</vt:lpstr>
      <vt:lpstr>Ступање на снагу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Јавна расправа Нацрт закона о буџетском систему</dc:title>
  <cp:lastModifiedBy>Milesa Marjanović</cp:lastModifiedBy>
  <cp:revision>107</cp:revision>
  <dcterms:created xsi:type="dcterms:W3CDTF">2024-06-07T06:53:19Z</dcterms:created>
  <dcterms:modified xsi:type="dcterms:W3CDTF">2026-04-14T12:38:57Z</dcterms:modified>
</cp:coreProperties>
</file>