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>
  <p:sldMasterIdLst>
    <p:sldMasterId id="2147483650" r:id="rId1"/>
  </p:sldMasterIdLst>
  <p:notesMasterIdLst>
    <p:notesMasterId r:id="rId25"/>
  </p:notesMasterIdLst>
  <p:handoutMasterIdLst>
    <p:handoutMasterId r:id="rId26"/>
  </p:handoutMasterIdLst>
  <p:sldIdLst>
    <p:sldId id="256" r:id="rId2"/>
    <p:sldId id="320" r:id="rId3"/>
    <p:sldId id="297" r:id="rId4"/>
    <p:sldId id="322" r:id="rId5"/>
    <p:sldId id="323" r:id="rId6"/>
    <p:sldId id="324" r:id="rId7"/>
    <p:sldId id="325" r:id="rId8"/>
    <p:sldId id="326" r:id="rId9"/>
    <p:sldId id="327" r:id="rId10"/>
    <p:sldId id="328" r:id="rId11"/>
    <p:sldId id="329" r:id="rId12"/>
    <p:sldId id="330" r:id="rId13"/>
    <p:sldId id="331" r:id="rId14"/>
    <p:sldId id="332" r:id="rId15"/>
    <p:sldId id="333" r:id="rId16"/>
    <p:sldId id="334" r:id="rId17"/>
    <p:sldId id="335" r:id="rId18"/>
    <p:sldId id="341" r:id="rId19"/>
    <p:sldId id="336" r:id="rId20"/>
    <p:sldId id="337" r:id="rId21"/>
    <p:sldId id="338" r:id="rId22"/>
    <p:sldId id="339" r:id="rId23"/>
    <p:sldId id="340" r:id="rId24"/>
  </p:sldIdLst>
  <p:sldSz cx="9144000" cy="6858000" type="screen4x3"/>
  <p:notesSz cx="6797675" cy="9928225"/>
  <p:defaultTextStyle>
    <a:defPPr>
      <a:defRPr lang="en-GB"/>
    </a:defPPr>
    <a:lvl1pPr algn="l" defTabSz="457200" rtl="0" eaLnBrk="0" fontAlgn="base" hangingPunct="0">
      <a:spcBef>
        <a:spcPct val="0"/>
      </a:spcBef>
      <a:spcAft>
        <a:spcPct val="0"/>
      </a:spcAft>
      <a:defRPr kern="1200">
        <a:solidFill>
          <a:schemeClr val="bg1"/>
        </a:solidFill>
        <a:latin typeface="Arial" panose="020B0604020202020204" pitchFamily="34" charset="0"/>
        <a:ea typeface="+mn-ea"/>
        <a:cs typeface="+mn-cs"/>
      </a:defRPr>
    </a:lvl1pPr>
    <a:lvl2pPr marL="742950" indent="-285750" algn="l" defTabSz="457200" rtl="0" eaLnBrk="0" fontAlgn="base" hangingPunct="0">
      <a:spcBef>
        <a:spcPct val="0"/>
      </a:spcBef>
      <a:spcAft>
        <a:spcPct val="0"/>
      </a:spcAft>
      <a:defRPr kern="1200">
        <a:solidFill>
          <a:schemeClr val="bg1"/>
        </a:solidFill>
        <a:latin typeface="Arial" panose="020B0604020202020204" pitchFamily="34" charset="0"/>
        <a:ea typeface="+mn-ea"/>
        <a:cs typeface="+mn-cs"/>
      </a:defRPr>
    </a:lvl2pPr>
    <a:lvl3pPr marL="1143000" indent="-228600" algn="l" defTabSz="457200" rtl="0" eaLnBrk="0" fontAlgn="base" hangingPunct="0">
      <a:spcBef>
        <a:spcPct val="0"/>
      </a:spcBef>
      <a:spcAft>
        <a:spcPct val="0"/>
      </a:spcAft>
      <a:defRPr kern="1200">
        <a:solidFill>
          <a:schemeClr val="bg1"/>
        </a:solidFill>
        <a:latin typeface="Arial" panose="020B0604020202020204" pitchFamily="34" charset="0"/>
        <a:ea typeface="+mn-ea"/>
        <a:cs typeface="+mn-cs"/>
      </a:defRPr>
    </a:lvl3pPr>
    <a:lvl4pPr marL="1600200" indent="-228600" algn="l" defTabSz="457200" rtl="0" eaLnBrk="0" fontAlgn="base" hangingPunct="0">
      <a:spcBef>
        <a:spcPct val="0"/>
      </a:spcBef>
      <a:spcAft>
        <a:spcPct val="0"/>
      </a:spcAft>
      <a:defRPr kern="1200">
        <a:solidFill>
          <a:schemeClr val="bg1"/>
        </a:solidFill>
        <a:latin typeface="Arial" panose="020B0604020202020204" pitchFamily="34" charset="0"/>
        <a:ea typeface="+mn-ea"/>
        <a:cs typeface="+mn-cs"/>
      </a:defRPr>
    </a:lvl4pPr>
    <a:lvl5pPr marL="2057400" indent="-228600" algn="l" defTabSz="457200" rtl="0" eaLnBrk="0" fontAlgn="base" hangingPunct="0">
      <a:spcBef>
        <a:spcPct val="0"/>
      </a:spcBef>
      <a:spcAft>
        <a:spcPct val="0"/>
      </a:spcAft>
      <a:defRPr kern="1200">
        <a:solidFill>
          <a:schemeClr val="bg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bg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bg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bg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bg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3127">
          <p15:clr>
            <a:srgbClr val="A4A3A4"/>
          </p15:clr>
        </p15:guide>
        <p15:guide id="2" pos="2141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ema" initials="" lastIdx="16" clrIdx="0"/>
  <p:cmAuthor id="2" name="Jasna Tomašević" initials="" lastIdx="25" clrIdx="1"/>
  <p:cmAuthor id="3" name="Александра Тадић" initials="" lastIdx="6" clrIdx="2"/>
  <p:cmAuthor id="4" name="Тамара Штулић" initials="" lastIdx="4" clrIdx="3"/>
  <p:cmAuthor id="5" name="Lazar Milićević" initials="" lastIdx="11" clrIdx="4"/>
  <p:cmAuthor id="6" name="Đorđe Bajović" initials="" lastIdx="1" clrIdx="5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EAFC0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397" autoAdjust="0"/>
    <p:restoredTop sz="94660"/>
  </p:normalViewPr>
  <p:slideViewPr>
    <p:cSldViewPr>
      <p:cViewPr varScale="1">
        <p:scale>
          <a:sx n="79" d="100"/>
          <a:sy n="79" d="100"/>
        </p:scale>
        <p:origin x="78" y="750"/>
      </p:cViewPr>
      <p:guideLst>
        <p:guide orient="horz" pos="2160"/>
        <p:guide pos="2880"/>
      </p:guideLst>
    </p:cSldViewPr>
  </p:slideViewPr>
  <p:outlineViewPr>
    <p:cViewPr varScale="1">
      <p:scale>
        <a:sx n="170" d="200"/>
        <a:sy n="170" d="200"/>
      </p:scale>
      <p:origin x="-780" y="-84"/>
    </p:cViewPr>
  </p:outlineViewPr>
  <p:notesTextViewPr>
    <p:cViewPr>
      <p:scale>
        <a:sx n="100" d="100"/>
        <a:sy n="100" d="100"/>
      </p:scale>
      <p:origin x="0" y="0"/>
    </p:cViewPr>
  </p:notesTextViewPr>
  <p:notesViewPr>
    <p:cSldViewPr>
      <p:cViewPr varScale="1">
        <p:scale>
          <a:sx n="59" d="100"/>
          <a:sy n="59" d="100"/>
        </p:scale>
        <p:origin x="-1752" y="-72"/>
      </p:cViewPr>
      <p:guideLst>
        <p:guide orient="horz" pos="3127"/>
        <p:guide pos="2141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handoutMaster" Target="handoutMasters/handoutMaster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commentAuthors" Target="commentAuthors.xml"/><Relationship Id="rId30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847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49688" y="0"/>
            <a:ext cx="2946400" cy="49847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>
              <a:defRPr/>
            </a:pPr>
            <a:fld id="{6DE58A5A-098E-456D-8694-FE32439B6661}" type="datetimeFigureOut">
              <a:rPr lang="en-US"/>
              <a:pPr>
                <a:defRPr/>
              </a:pPr>
              <a:t>6/15/2020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429750"/>
            <a:ext cx="2946400" cy="49847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49688" y="9429750"/>
            <a:ext cx="2946400" cy="49847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>
              <a:defRPr/>
            </a:pPr>
            <a:fld id="{D48EB6DB-30C6-4D32-95E8-F9060D7544B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AutoShape 1"/>
          <p:cNvSpPr>
            <a:spLocks noChangeArrowheads="1"/>
          </p:cNvSpPr>
          <p:nvPr/>
        </p:nvSpPr>
        <p:spPr bwMode="auto">
          <a:xfrm>
            <a:off x="0" y="0"/>
            <a:ext cx="6797675" cy="9928225"/>
          </a:xfrm>
          <a:prstGeom prst="roundRect">
            <a:avLst>
              <a:gd name="adj" fmla="val 23"/>
            </a:avLst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36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2051" name="AutoShape 2"/>
          <p:cNvSpPr>
            <a:spLocks noChangeArrowheads="1"/>
          </p:cNvSpPr>
          <p:nvPr/>
        </p:nvSpPr>
        <p:spPr bwMode="auto">
          <a:xfrm>
            <a:off x="0" y="0"/>
            <a:ext cx="6797675" cy="9928225"/>
          </a:xfrm>
          <a:prstGeom prst="roundRect">
            <a:avLst>
              <a:gd name="adj" fmla="val 23"/>
            </a:avLst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2052" name="AutoShape 3"/>
          <p:cNvSpPr>
            <a:spLocks noChangeArrowheads="1"/>
          </p:cNvSpPr>
          <p:nvPr/>
        </p:nvSpPr>
        <p:spPr bwMode="auto">
          <a:xfrm>
            <a:off x="0" y="0"/>
            <a:ext cx="6797675" cy="9928225"/>
          </a:xfrm>
          <a:prstGeom prst="roundRect">
            <a:avLst>
              <a:gd name="adj" fmla="val 23"/>
            </a:avLst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2053" name="AutoShape 4"/>
          <p:cNvSpPr>
            <a:spLocks noChangeArrowheads="1"/>
          </p:cNvSpPr>
          <p:nvPr/>
        </p:nvSpPr>
        <p:spPr bwMode="auto">
          <a:xfrm>
            <a:off x="0" y="0"/>
            <a:ext cx="6797675" cy="9928225"/>
          </a:xfrm>
          <a:prstGeom prst="roundRect">
            <a:avLst>
              <a:gd name="adj" fmla="val 23"/>
            </a:avLst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2054" name="Rectangle 5"/>
          <p:cNvSpPr>
            <a:spLocks noGrp="1" noChangeArrowheads="1"/>
          </p:cNvSpPr>
          <p:nvPr>
            <p:ph type="sldImg"/>
          </p:nvPr>
        </p:nvSpPr>
        <p:spPr bwMode="auto">
          <a:xfrm>
            <a:off x="-14887575" y="-12807950"/>
            <a:ext cx="18073688" cy="135556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sp>
      <p:sp>
        <p:nvSpPr>
          <p:cNvPr id="3078" name="Rectangle 6"/>
          <p:cNvSpPr>
            <a:spLocks noGrp="1" noChangeArrowheads="1"/>
          </p:cNvSpPr>
          <p:nvPr>
            <p:ph type="body"/>
          </p:nvPr>
        </p:nvSpPr>
        <p:spPr bwMode="auto">
          <a:xfrm>
            <a:off x="679450" y="4716463"/>
            <a:ext cx="5430838" cy="44592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endParaRPr lang="en-US" altLang="en-US" noProof="0" smtClean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defTabSz="457200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anose="02020603050405020304" pitchFamily="18" charset="0"/>
      <a:defRPr sz="1200" kern="1200">
        <a:solidFill>
          <a:srgbClr val="000000"/>
        </a:solidFill>
        <a:latin typeface="Times New Roman" panose="02020603050405020304" pitchFamily="18" charset="0"/>
        <a:ea typeface="+mn-ea"/>
        <a:cs typeface="+mn-cs"/>
      </a:defRPr>
    </a:lvl1pPr>
    <a:lvl2pPr marL="742950" indent="-285750" algn="l" defTabSz="457200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anose="02020603050405020304" pitchFamily="18" charset="0"/>
      <a:defRPr sz="1200" kern="1200">
        <a:solidFill>
          <a:srgbClr val="000000"/>
        </a:solidFill>
        <a:latin typeface="Times New Roman" panose="02020603050405020304" pitchFamily="18" charset="0"/>
        <a:ea typeface="+mn-ea"/>
        <a:cs typeface="+mn-cs"/>
      </a:defRPr>
    </a:lvl2pPr>
    <a:lvl3pPr marL="1143000" indent="-228600" algn="l" defTabSz="457200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anose="02020603050405020304" pitchFamily="18" charset="0"/>
      <a:defRPr sz="1200" kern="1200">
        <a:solidFill>
          <a:srgbClr val="000000"/>
        </a:solidFill>
        <a:latin typeface="Times New Roman" panose="02020603050405020304" pitchFamily="18" charset="0"/>
        <a:ea typeface="+mn-ea"/>
        <a:cs typeface="+mn-cs"/>
      </a:defRPr>
    </a:lvl3pPr>
    <a:lvl4pPr marL="1600200" indent="-228600" algn="l" defTabSz="457200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anose="02020603050405020304" pitchFamily="18" charset="0"/>
      <a:defRPr sz="1200" kern="1200">
        <a:solidFill>
          <a:srgbClr val="000000"/>
        </a:solidFill>
        <a:latin typeface="Times New Roman" panose="02020603050405020304" pitchFamily="18" charset="0"/>
        <a:ea typeface="+mn-ea"/>
        <a:cs typeface="+mn-cs"/>
      </a:defRPr>
    </a:lvl4pPr>
    <a:lvl5pPr marL="2057400" indent="-228600" algn="l" defTabSz="457200" rtl="0" eaLnBrk="0" fontAlgn="base" hangingPunct="0">
      <a:spcBef>
        <a:spcPct val="30000"/>
      </a:spcBef>
      <a:spcAft>
        <a:spcPct val="0"/>
      </a:spcAft>
      <a:buClr>
        <a:srgbClr val="000000"/>
      </a:buClr>
      <a:buSzPct val="100000"/>
      <a:buFont typeface="Times New Roman" panose="02020603050405020304" pitchFamily="18" charset="0"/>
      <a:defRPr sz="1200" kern="1200">
        <a:solidFill>
          <a:srgbClr val="000000"/>
        </a:solidFill>
        <a:latin typeface="Times New Roman" panose="02020603050405020304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5123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7171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9219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11267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13315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15363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17411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19459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21507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23555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25603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27651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29699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31747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33795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35843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37891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39939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41987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44035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46083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48131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Text Box 1"/>
          <p:cNvSpPr txBox="1">
            <a:spLocks noChangeArrowheads="1"/>
          </p:cNvSpPr>
          <p:nvPr/>
        </p:nvSpPr>
        <p:spPr bwMode="auto">
          <a:xfrm>
            <a:off x="2124075" y="755650"/>
            <a:ext cx="2549525" cy="3722688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50179" name="Rectangle 2"/>
          <p:cNvSpPr>
            <a:spLocks noChangeArrowheads="1"/>
          </p:cNvSpPr>
          <p:nvPr>
            <p:ph type="body"/>
          </p:nvPr>
        </p:nvSpPr>
        <p:spPr>
          <a:xfrm>
            <a:off x="679450" y="4716463"/>
            <a:ext cx="5432425" cy="4460875"/>
          </a:xfrm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altLang="en-US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GB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7A3FDE4-5B6D-4637-AC79-9387D93187A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460505105"/>
      </p:ext>
    </p:extLst>
  </p:cSld>
  <p:clrMapOvr>
    <a:masterClrMapping/>
  </p:clrMapOvr>
  <p:transition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48BC8D3-27CA-4DE5-8328-B90025532AD4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74184314"/>
      </p:ext>
    </p:extLst>
  </p:cSld>
  <p:clrMapOvr>
    <a:masterClrMapping/>
  </p:clrMapOvr>
  <p:transition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8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3"/>
            <a:ext cx="7886700" cy="1500187"/>
          </a:xfrm>
        </p:spPr>
        <p:txBody>
          <a:bodyPr/>
          <a:lstStyle>
            <a:lvl1pPr marL="0" indent="0">
              <a:buNone/>
              <a:defRPr sz="2400"/>
            </a:lvl1pPr>
            <a:lvl2pPr marL="457200" indent="0">
              <a:buNone/>
              <a:defRPr sz="2000"/>
            </a:lvl2pPr>
            <a:lvl3pPr marL="914400" indent="0">
              <a:buNone/>
              <a:defRPr sz="18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0D695CB-B5B1-4173-A2E8-25132394E91C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451715610"/>
      </p:ext>
    </p:extLst>
  </p:cSld>
  <p:clrMapOvr>
    <a:masterClrMapping/>
  </p:clrMapOvr>
  <p:transition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1E84AB0-5CF0-4FC6-ABED-1A3BEBBFFD7D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834600188"/>
      </p:ext>
    </p:extLst>
  </p:cSld>
  <p:clrMapOvr>
    <a:masterClrMapping/>
  </p:clrMapOvr>
  <p:transition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365125"/>
            <a:ext cx="78867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30238" y="1681163"/>
            <a:ext cx="386873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0238" y="2505075"/>
            <a:ext cx="386873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7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7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482F643-0DD5-4433-87D2-67B83FF94E54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915849878"/>
      </p:ext>
    </p:extLst>
  </p:cSld>
  <p:clrMapOvr>
    <a:masterClrMapping/>
  </p:clrMapOvr>
  <p:transition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DBC0042-096D-4A70-8272-14967C2ED0CD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310279173"/>
      </p:ext>
    </p:extLst>
  </p:cSld>
  <p:clrMapOvr>
    <a:masterClrMapping/>
  </p:clrMapOvr>
  <p:transition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1BAE602-8D5F-4370-B964-67193D73A09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180842041"/>
      </p:ext>
    </p:extLst>
  </p:cSld>
  <p:clrMapOvr>
    <a:masterClrMapping/>
  </p:clrMapOvr>
  <p:transition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CF43093-3D02-44BE-8C79-C4BE637CFA49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47559313"/>
      </p:ext>
    </p:extLst>
  </p:cSld>
  <p:clrMapOvr>
    <a:masterClrMapping/>
  </p:clrMapOvr>
  <p:transition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GB" noProof="0" dirty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2015CFC-C634-4F2B-8A86-41AFD35692AA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2587324"/>
      </p:ext>
    </p:extLst>
  </p:cSld>
  <p:clrMapOvr>
    <a:masterClrMapping/>
  </p:clrMapOvr>
  <p:transition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FE7A0AD-E329-493F-A5AA-46CF290FD4E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693924684"/>
      </p:ext>
    </p:extLst>
  </p:cSld>
  <p:clrMapOvr>
    <a:masterClrMapping/>
  </p:clrMapOvr>
  <p:transition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8C6A413-91F8-4918-9471-D5F101F42447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826615784"/>
      </p:ext>
    </p:extLst>
  </p:cSld>
  <p:clrMapOvr>
    <a:masterClrMapping/>
  </p:clrMapOvr>
  <p:transition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B78042B-863B-4A76-8D4D-35D84620F12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04584766"/>
      </p:ext>
    </p:extLst>
  </p:cSld>
  <p:clrMapOvr>
    <a:masterClrMapping/>
  </p:clrMapOvr>
  <p:transition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text styles</a:t>
            </a:r>
          </a:p>
          <a:p>
            <a:pPr lvl="1"/>
            <a:r>
              <a:rPr lang="en-US" altLang="en-US" smtClean="0"/>
              <a:t>Second level</a:t>
            </a:r>
          </a:p>
          <a:p>
            <a:pPr lvl="2"/>
            <a:r>
              <a:rPr lang="en-US" altLang="en-US" smtClean="0"/>
              <a:t>Third level</a:t>
            </a:r>
          </a:p>
          <a:p>
            <a:pPr lvl="3"/>
            <a:r>
              <a:rPr lang="en-US" altLang="en-US" smtClean="0"/>
              <a:t>Fourth level</a:t>
            </a:r>
          </a:p>
          <a:p>
            <a:pPr lvl="4"/>
            <a:r>
              <a:rPr lang="en-US" altLang="en-US" smtClean="0"/>
              <a:t>Fifth level</a:t>
            </a:r>
          </a:p>
        </p:txBody>
      </p:sp>
      <p:sp>
        <p:nvSpPr>
          <p:cNvPr id="6349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buClrTx/>
              <a:buSzTx/>
              <a:buFontTx/>
              <a:buNone/>
              <a:defRPr sz="1400">
                <a:solidFill>
                  <a:schemeClr val="tx1"/>
                </a:solidFill>
                <a:latin typeface="Arial" panose="020B0604020202020204" pitchFamily="34" charset="0"/>
              </a:defRPr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3493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buClrTx/>
              <a:buSzTx/>
              <a:buFontTx/>
              <a:buNone/>
              <a:defRPr sz="1400">
                <a:solidFill>
                  <a:schemeClr val="tx1"/>
                </a:solidFill>
                <a:latin typeface="Arial" panose="020B0604020202020204" pitchFamily="34" charset="0"/>
              </a:defRPr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63494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4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fld id="{EA9DB059-FC6E-4CB4-9144-0C0030A3D5F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1" r:id="rId1"/>
    <p:sldLayoutId id="2147483652" r:id="rId2"/>
    <p:sldLayoutId id="2147483653" r:id="rId3"/>
    <p:sldLayoutId id="2147483654" r:id="rId4"/>
    <p:sldLayoutId id="2147483655" r:id="rId5"/>
    <p:sldLayoutId id="2147483656" r:id="rId6"/>
    <p:sldLayoutId id="2147483657" r:id="rId7"/>
    <p:sldLayoutId id="2147483658" r:id="rId8"/>
    <p:sldLayoutId id="2147483659" r:id="rId9"/>
    <p:sldLayoutId id="2147483660" r:id="rId10"/>
    <p:sldLayoutId id="2147483661" r:id="rId11"/>
    <p:sldLayoutId id="2147483662" r:id="rId12"/>
  </p:sldLayoutIdLst>
  <p:transition/>
  <p:timing>
    <p:tnLst>
      <p:par>
        <p:cTn id="1" dur="indefinite" restart="never" nodeType="tmRoot"/>
      </p:par>
    </p:tnLst>
  </p:timing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hyperlink" Target="mailto:opkp@mfin.gov.rs" TargetMode="External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1"/>
          <p:cNvSpPr>
            <a:spLocks noGrp="1" noChangeArrowheads="1"/>
          </p:cNvSpPr>
          <p:nvPr>
            <p:ph type="title"/>
          </p:nvPr>
        </p:nvSpPr>
        <p:spPr>
          <a:xfrm>
            <a:off x="849313" y="1196975"/>
            <a:ext cx="7767637" cy="3816350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="b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sr-Cyrl-RS" altLang="en-US" sz="4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sr-Cyrl-RS" altLang="en-US" sz="4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sr-Cyrl-RS" altLang="en-US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Захтев за финансирање капиталног пројекта</a:t>
            </a:r>
            <a:br>
              <a:rPr lang="sr-Cyrl-RS" altLang="en-US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sr-Cyrl-RS" altLang="en-US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(Образац бр.</a:t>
            </a:r>
            <a:r>
              <a:rPr lang="en-US" altLang="en-US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sr-Cyrl-RS" altLang="en-US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4)</a:t>
            </a:r>
            <a:endParaRPr lang="ru-RU" altLang="en-US" b="1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" name="Text Box 2"/>
          <p:cNvSpPr txBox="1">
            <a:spLocks noChangeArrowheads="1"/>
          </p:cNvSpPr>
          <p:nvPr/>
        </p:nvSpPr>
        <p:spPr bwMode="auto">
          <a:xfrm>
            <a:off x="0" y="1916113"/>
            <a:ext cx="9215438" cy="7207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90000" tIns="46800" rIns="90000" bIns="46800"/>
          <a:lstStyle>
            <a:lvl1pPr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1pPr>
            <a:lvl2pPr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2pPr>
            <a:lvl3pPr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3pPr>
            <a:lvl4pPr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4pPr>
            <a:lvl5pPr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ts val="8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  <a:defRPr/>
            </a:pPr>
            <a:r>
              <a:rPr lang="sr-Cyrl-CS" altLang="en-US" sz="4000" b="1" dirty="0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Инструкције за попуњавање обрасца</a:t>
            </a:r>
          </a:p>
          <a:p>
            <a:pPr algn="ctr" eaLnBrk="1" hangingPunct="1">
              <a:spcBef>
                <a:spcPts val="8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  <a:defRPr/>
            </a:pPr>
            <a:endParaRPr lang="sr-Cyrl-CS" altLang="en-US" sz="3200" dirty="0" smtClean="0">
              <a:effectLst>
                <a:outerShdw blurRad="38100" dist="38100" dir="2700000" algn="tl">
                  <a:srgbClr val="C0C0C0"/>
                </a:outerShdw>
              </a:effectLst>
              <a:latin typeface="Verdana" panose="020B0604030504040204" pitchFamily="34" charset="0"/>
            </a:endParaRPr>
          </a:p>
        </p:txBody>
      </p:sp>
    </p:spTree>
  </p:cSld>
  <p:clrMapOvr>
    <a:masterClrMapping/>
  </p:clrMapOvr>
  <p:transition/>
  <p:timing>
    <p:tnLst>
      <p:par>
        <p:cTn id="1" dur="indefinite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Појашњења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</a:t>
            </a:r>
            <a:r>
              <a:rPr lang="sr-Cyrl-R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влашћени </a:t>
            </a:r>
            <a:r>
              <a:rPr lang="sr-Cyrl-R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предлагач подноси </a:t>
            </a:r>
            <a:r>
              <a:rPr lang="sr-Cyrl-RS" alt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Захтев за финансирање </a:t>
            </a:r>
            <a:r>
              <a:rPr lang="sr-Cyrl-R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капиталног пројекта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sr-Cyrl-R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Министарству финансија,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sr-Cyrl-R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у </a:t>
            </a:r>
            <a:r>
              <a:rPr lang="sr-Cyrl-R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складу са буџетским </a:t>
            </a:r>
            <a:r>
              <a:rPr lang="sr-Cyrl-R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календаром</a:t>
            </a:r>
            <a:r>
              <a:rPr lang="sr-Cyrl-R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sr-Cyrl-R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Уколико </a:t>
            </a:r>
            <a:r>
              <a:rPr lang="sr-Cyrl-R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се капитални пројекат финансира из средстава фондова Европске </a:t>
            </a:r>
            <a:r>
              <a:rPr lang="sr-Cyrl-R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уније, Захтев за финансирање капиталног пројекта </a:t>
            </a:r>
            <a:r>
              <a:rPr lang="sr-Cyrl-R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се подноси и </a:t>
            </a:r>
            <a:r>
              <a:rPr lang="sr-Cyrl-R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Министарству</a:t>
            </a:r>
            <a:r>
              <a:rPr lang="sr-Latn-R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sr-Cyrl-R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за </a:t>
            </a:r>
            <a:r>
              <a:rPr lang="sr-Cyrl-R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европске интеграције</a:t>
            </a:r>
            <a:r>
              <a:rPr lang="sr-Cyrl-R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Уколико се пројекат финансира из средстава аутономне покрајине или јединице локалне самоуправе</a:t>
            </a:r>
            <a:r>
              <a:rPr lang="ru-RU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, Овлашћени </a:t>
            </a: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предлагач подноси</a:t>
            </a:r>
            <a:r>
              <a:rPr lang="ru-RU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Захтев за финансирање капиталног пројекта </a:t>
            </a:r>
            <a:r>
              <a:rPr lang="ru-RU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покрајинском </a:t>
            </a: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секретаријату надлежном за послове финансија, односно локалном органу управе надлежном за послове финансија</a:t>
            </a:r>
            <a:r>
              <a:rPr lang="ru-RU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RS" alt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lvl="1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1600" dirty="0" smtClean="0"/>
          </a:p>
          <a:p>
            <a:pPr marL="334963" indent="-334963" eaLnBrk="1" hangingPunct="1">
              <a:lnSpc>
                <a:spcPct val="90000"/>
              </a:lnSpc>
              <a:spcBef>
                <a:spcPts val="750"/>
              </a:spcBef>
              <a:buFontTx/>
              <a:buChar char="@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3000" dirty="0" smtClean="0"/>
          </a:p>
        </p:txBody>
      </p: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Појашњења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r>
              <a:rPr lang="sr-Cyrl-RS" alt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Захтев за финансирање капиталног пројекта садржи: </a:t>
            </a:r>
          </a:p>
          <a:p>
            <a:pPr lvl="1"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r>
              <a:rPr lang="sr-Cyrl-RS" alt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Основне информације о носиоцима пројекта; основне податке о пројекту; податке о корисницима пројекта; податке о релевантности пројекта; податке о статусу документације; информације о земљишту/објекту за реализацију пројекта; трајање пројекта; процењене трошкове капиталног пројекта; изворе финансирања и циљеве и индикаторе пројекта.</a:t>
            </a:r>
          </a:p>
          <a:p>
            <a:pPr marL="457200" lvl="1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1600" dirty="0" smtClean="0"/>
          </a:p>
          <a:p>
            <a:pPr marL="334963" indent="-334963" eaLnBrk="1" hangingPunct="1">
              <a:lnSpc>
                <a:spcPct val="90000"/>
              </a:lnSpc>
              <a:spcBef>
                <a:spcPts val="750"/>
              </a:spcBef>
              <a:buFontTx/>
              <a:buChar char="@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3000" dirty="0" smtClean="0"/>
          </a:p>
        </p:txBody>
      </p: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Појашњења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28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r>
              <a:rPr lang="sr-Cyrl-CS" alt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Редни број захтева</a:t>
            </a:r>
          </a:p>
          <a:p>
            <a:pPr lvl="1"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r>
              <a:rPr lang="sr-Cyrl-CS" alt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Овлашћени предлагач капиталног пројекта опредељује редни број захтева према својој бази података капиталних пројеката</a:t>
            </a:r>
            <a:r>
              <a:rPr lang="en-US" alt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sr-Cyrl-RS" alt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Такође, дужан је да те пројекте рангира по њиховом значају, где приоритетнији пројекти добијају нижи редни број захтева.  </a:t>
            </a:r>
            <a:endParaRPr lang="sr-Cyrl-CS" altLang="en-US" sz="3000" dirty="0" smtClean="0"/>
          </a:p>
        </p:txBody>
      </p:sp>
      <p:pic>
        <p:nvPicPr>
          <p:cNvPr id="1024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2100" y="2276475"/>
            <a:ext cx="8559800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Појашњења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28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r>
              <a:rPr lang="sr-Cyrl-CS" alt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Шифра овлашћеног предлагача</a:t>
            </a:r>
          </a:p>
          <a:p>
            <a:pPr lvl="1"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r>
              <a:rPr lang="sr-Cyrl-CS" alt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Организациона шифра директног корисника буџетских средстава.</a:t>
            </a:r>
          </a:p>
          <a:p>
            <a:pPr marL="457200" lvl="1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3000" dirty="0" smtClean="0"/>
          </a:p>
          <a:p>
            <a:pPr marL="334963" indent="-334963" eaLnBrk="1" hangingPunct="1">
              <a:lnSpc>
                <a:spcPct val="90000"/>
              </a:lnSpc>
              <a:spcBef>
                <a:spcPts val="750"/>
              </a:spcBef>
              <a:buFontTx/>
              <a:buChar char="@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3000" dirty="0" smtClean="0"/>
          </a:p>
        </p:txBody>
      </p:sp>
      <p:pic>
        <p:nvPicPr>
          <p:cNvPr id="12292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2100" y="2276475"/>
            <a:ext cx="8559800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Појашњења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28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r>
              <a:rPr lang="sr-Cyrl-CS" alt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Идентификациона ознака </a:t>
            </a:r>
            <a:r>
              <a:rPr lang="sr-Cyrl-CS" altLang="en-US" sz="2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пројекта</a:t>
            </a:r>
            <a:endParaRPr lang="sr-Cyrl-CS" alt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1"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r>
              <a:rPr lang="sr-Cyrl-CS" alt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Додељује се кад Министарство за европске интеграције (за оне пројекте за које оцени да су стратешки релевантни) проследи Образац за идентификацију пројекта Министарству финансија;</a:t>
            </a:r>
          </a:p>
          <a:p>
            <a:pPr lvl="1" eaLnBrk="1" hangingPunct="1">
              <a:lnSpc>
                <a:spcPct val="90000"/>
              </a:lnSpc>
              <a:spcBef>
                <a:spcPts val="950"/>
              </a:spcBef>
              <a:buFontTx/>
              <a:buChar char="-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r>
              <a:rPr lang="sr-Cyrl-C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Остаје</a:t>
            </a:r>
            <a:r>
              <a:rPr lang="sr-Cyrl-CS" sz="2400" dirty="0">
                <a:latin typeface="Times New Roman" panose="02020603050405020304" pitchFamily="18" charset="0"/>
              </a:rPr>
              <a:t> јединствена и непромењена за сваки капитални пројекат, кроз целокупан пројектни циклус тог капиталног пројекта;</a:t>
            </a:r>
            <a:r>
              <a:rPr lang="sr-Cyrl-CS" alt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334963" indent="-334963" eaLnBrk="1" hangingPunct="1">
              <a:lnSpc>
                <a:spcPct val="90000"/>
              </a:lnSpc>
              <a:spcBef>
                <a:spcPts val="750"/>
              </a:spcBef>
              <a:buFontTx/>
              <a:buChar char=" 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2400" dirty="0"/>
          </a:p>
          <a:p>
            <a:pPr marL="334963" indent="-334963" eaLnBrk="1" hangingPunct="1">
              <a:lnSpc>
                <a:spcPct val="90000"/>
              </a:lnSpc>
              <a:spcBef>
                <a:spcPts val="750"/>
              </a:spcBef>
              <a:buFontTx/>
              <a:buChar char="@"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  <a:defRPr/>
            </a:pPr>
            <a:endParaRPr lang="sr-Cyrl-CS" altLang="en-US" sz="3000" dirty="0" smtClean="0"/>
          </a:p>
        </p:txBody>
      </p:sp>
      <p:pic>
        <p:nvPicPr>
          <p:cNvPr id="14340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2100" y="2276475"/>
            <a:ext cx="8559800" cy="99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86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900" y="2781300"/>
            <a:ext cx="8320088" cy="1981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6387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6388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1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sr-Cyrl-RS" altLang="en-US" sz="24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Основне информације о носиоцима пројекта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endParaRPr lang="sr-Cyrl-CS" altLang="en-US" sz="3000" smtClean="0"/>
          </a:p>
        </p:txBody>
      </p:sp>
      <p:cxnSp>
        <p:nvCxnSpPr>
          <p:cNvPr id="15365" name="Straight Arrow Connector 7"/>
          <p:cNvCxnSpPr>
            <a:cxnSpLocks noChangeShapeType="1"/>
          </p:cNvCxnSpPr>
          <p:nvPr/>
        </p:nvCxnSpPr>
        <p:spPr bwMode="auto">
          <a:xfrm flipH="1" flipV="1">
            <a:off x="2627313" y="4437063"/>
            <a:ext cx="2144712" cy="431800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6" name="TextBox 5"/>
          <p:cNvSpPr txBox="1"/>
          <p:nvPr/>
        </p:nvSpPr>
        <p:spPr>
          <a:xfrm>
            <a:off x="469900" y="4808538"/>
            <a:ext cx="8602663" cy="646112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/>
          <a:p>
            <a:pPr>
              <a:defRPr/>
            </a:pPr>
            <a:r>
              <a:rPr lang="sr-Cyrl-RS" dirty="0"/>
              <a:t>Контакт особа је лице које је именовано од стране овлашћеног предлагача, задужено за вођење и комуникацију везану за капитални пројекат</a:t>
            </a:r>
            <a:r>
              <a:rPr lang="en-US" dirty="0"/>
              <a:t>.</a:t>
            </a:r>
            <a:r>
              <a:rPr lang="sr-Cyrl-RS" dirty="0"/>
              <a:t> </a:t>
            </a:r>
          </a:p>
        </p:txBody>
      </p:sp>
      <p:sp>
        <p:nvSpPr>
          <p:cNvPr id="9" name="TextBox 11"/>
          <p:cNvSpPr txBox="1"/>
          <p:nvPr/>
        </p:nvSpPr>
        <p:spPr>
          <a:xfrm>
            <a:off x="5292725" y="2997200"/>
            <a:ext cx="3779838" cy="1754188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dirty="0" smtClean="0"/>
              <a:t>Ресорно </a:t>
            </a:r>
            <a:r>
              <a:rPr lang="sr-Cyrl-RS" dirty="0"/>
              <a:t>министарство или други директни корисник буџетских средстава, посредством кога предлагач идеје капиталног пројекта реализује капитални пројекат.</a:t>
            </a:r>
            <a:endParaRPr lang="en-US" baseline="30000" dirty="0"/>
          </a:p>
        </p:txBody>
      </p:sp>
      <p:cxnSp>
        <p:nvCxnSpPr>
          <p:cNvPr id="15368" name="Straight Arrow Connector 7"/>
          <p:cNvCxnSpPr>
            <a:cxnSpLocks noChangeShapeType="1"/>
            <a:stCxn id="9" idx="1"/>
          </p:cNvCxnSpPr>
          <p:nvPr/>
        </p:nvCxnSpPr>
        <p:spPr bwMode="auto">
          <a:xfrm flipH="1" flipV="1">
            <a:off x="2555875" y="3359150"/>
            <a:ext cx="2736850" cy="514350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536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3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536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9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1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sr-Cyrl-RS" altLang="en-US" sz="24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Основне информације о носиоцима пројекта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endParaRPr lang="sr-Cyrl-CS" altLang="en-US" sz="3000" smtClean="0"/>
          </a:p>
        </p:txBody>
      </p:sp>
      <p:pic>
        <p:nvPicPr>
          <p:cNvPr id="18435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900" y="2790825"/>
            <a:ext cx="8410575" cy="1717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436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TextBox 11"/>
          <p:cNvSpPr txBox="1"/>
          <p:nvPr/>
        </p:nvSpPr>
        <p:spPr>
          <a:xfrm>
            <a:off x="5292725" y="2997200"/>
            <a:ext cx="3816350" cy="1754188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dirty="0" smtClean="0"/>
              <a:t>Предлагач </a:t>
            </a:r>
            <a:r>
              <a:rPr lang="sr-Cyrl-RS" dirty="0"/>
              <a:t>идеје капиталног пројекта </a:t>
            </a:r>
            <a:r>
              <a:rPr lang="sr-Cyrl-RS" dirty="0" smtClean="0"/>
              <a:t>је корисник јавних средстава, у смислу закона којим се уређује буџетски систем, за чије потребе се реализује капитални пројекат. </a:t>
            </a:r>
            <a:endParaRPr lang="en-US" baseline="30000" dirty="0"/>
          </a:p>
        </p:txBody>
      </p:sp>
      <p:cxnSp>
        <p:nvCxnSpPr>
          <p:cNvPr id="10" name="Straight Arrow Connector 7"/>
          <p:cNvCxnSpPr>
            <a:cxnSpLocks noChangeShapeType="1"/>
            <a:stCxn id="9" idx="1"/>
          </p:cNvCxnSpPr>
          <p:nvPr/>
        </p:nvCxnSpPr>
        <p:spPr bwMode="auto">
          <a:xfrm flipH="1" flipV="1">
            <a:off x="2555875" y="3359150"/>
            <a:ext cx="2736850" cy="514350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7" name="Straight Arrow Connector 7"/>
          <p:cNvCxnSpPr>
            <a:cxnSpLocks noChangeShapeType="1"/>
          </p:cNvCxnSpPr>
          <p:nvPr/>
        </p:nvCxnSpPr>
        <p:spPr bwMode="auto">
          <a:xfrm flipH="1" flipV="1">
            <a:off x="2627313" y="4437063"/>
            <a:ext cx="2144712" cy="431800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8" name="TextBox 7"/>
          <p:cNvSpPr txBox="1"/>
          <p:nvPr/>
        </p:nvSpPr>
        <p:spPr>
          <a:xfrm>
            <a:off x="469900" y="4808538"/>
            <a:ext cx="8602663" cy="646112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/>
          <a:p>
            <a:pPr>
              <a:defRPr/>
            </a:pPr>
            <a:r>
              <a:rPr lang="sr-Cyrl-RS" dirty="0"/>
              <a:t>Контакт особа је лице које је именовано од стране предлагача, задужено за вођење и комуникацију везану за капитални пројекат </a:t>
            </a:r>
          </a:p>
        </p:txBody>
      </p: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8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48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781300"/>
            <a:ext cx="8399463" cy="1733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483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1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sr-Cyrl-RS" altLang="en-US" sz="24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Основне информације о носиоцима пројекта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endParaRPr lang="sr-Cyrl-CS" altLang="en-US" sz="3000" smtClean="0"/>
          </a:p>
        </p:txBody>
      </p:sp>
      <p:sp>
        <p:nvSpPr>
          <p:cNvPr id="20484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TextBox 11"/>
          <p:cNvSpPr txBox="1"/>
          <p:nvPr/>
        </p:nvSpPr>
        <p:spPr>
          <a:xfrm>
            <a:off x="5292725" y="2838450"/>
            <a:ext cx="3816350" cy="2030413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dirty="0" smtClean="0">
                <a:solidFill>
                  <a:schemeClr val="bg1"/>
                </a:solidFill>
              </a:rPr>
              <a:t>Инвеститор идеје капиталног пројекта је лице за чије потребе се реализује капитални пројекат. Уколико пројектом управља предлагач, или овлашћени предлагач, не уписују се подаци о инвеститору. </a:t>
            </a:r>
            <a:endParaRPr lang="en-US" baseline="30000" dirty="0">
              <a:solidFill>
                <a:schemeClr val="bg1"/>
              </a:solidFill>
            </a:endParaRPr>
          </a:p>
        </p:txBody>
      </p:sp>
      <p:cxnSp>
        <p:nvCxnSpPr>
          <p:cNvPr id="10" name="Straight Arrow Connector 7"/>
          <p:cNvCxnSpPr>
            <a:cxnSpLocks noChangeShapeType="1"/>
            <a:stCxn id="9" idx="1"/>
          </p:cNvCxnSpPr>
          <p:nvPr/>
        </p:nvCxnSpPr>
        <p:spPr bwMode="auto">
          <a:xfrm flipH="1" flipV="1">
            <a:off x="2268538" y="3429000"/>
            <a:ext cx="3024187" cy="423863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2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sr-Cyrl-RS" altLang="en-US" sz="24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Основни подаци о пројекту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endParaRPr lang="sr-Cyrl-CS" altLang="en-US" sz="3000" smtClean="0"/>
          </a:p>
        </p:txBody>
      </p:sp>
      <p:pic>
        <p:nvPicPr>
          <p:cNvPr id="22531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900" y="2779713"/>
            <a:ext cx="8281988" cy="2593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2532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TextBox 11"/>
          <p:cNvSpPr txBox="1"/>
          <p:nvPr/>
        </p:nvSpPr>
        <p:spPr>
          <a:xfrm>
            <a:off x="3995738" y="3429000"/>
            <a:ext cx="5113337" cy="1754188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dirty="0">
                <a:solidFill>
                  <a:schemeClr val="bg1"/>
                </a:solidFill>
              </a:rPr>
              <a:t>Назив пројекта </a:t>
            </a:r>
            <a:r>
              <a:rPr lang="sr-Cyrl-RS" dirty="0" smtClean="0">
                <a:solidFill>
                  <a:schemeClr val="bg1"/>
                </a:solidFill>
              </a:rPr>
              <a:t>је идентичан називу који је наведен у претходно достављеним обрасцима за дати пројекат, садржи </a:t>
            </a:r>
            <a:r>
              <a:rPr lang="sr-Cyrl-RS" dirty="0">
                <a:solidFill>
                  <a:schemeClr val="bg1"/>
                </a:solidFill>
              </a:rPr>
              <a:t>до 10 </a:t>
            </a:r>
            <a:r>
              <a:rPr lang="sr-Cyrl-RS" dirty="0" smtClean="0">
                <a:solidFill>
                  <a:schemeClr val="bg1"/>
                </a:solidFill>
              </a:rPr>
              <a:t>речи и </a:t>
            </a:r>
            <a:r>
              <a:rPr lang="sr-Cyrl-RS" dirty="0">
                <a:solidFill>
                  <a:schemeClr val="bg1"/>
                </a:solidFill>
              </a:rPr>
              <a:t>јасно дефинише идеју пројекта. Овај назив остаје непромењен </a:t>
            </a:r>
            <a:r>
              <a:rPr lang="sr-Cyrl-RS" dirty="0" smtClean="0">
                <a:solidFill>
                  <a:schemeClr val="bg1"/>
                </a:solidFill>
              </a:rPr>
              <a:t>и за </a:t>
            </a:r>
            <a:r>
              <a:rPr lang="sr-Cyrl-RS" dirty="0">
                <a:solidFill>
                  <a:schemeClr val="bg1"/>
                </a:solidFill>
              </a:rPr>
              <a:t>све будуће обрасце.</a:t>
            </a:r>
            <a:endParaRPr lang="en-US" baseline="30000" dirty="0">
              <a:solidFill>
                <a:schemeClr val="bg1"/>
              </a:solidFill>
            </a:endParaRPr>
          </a:p>
        </p:txBody>
      </p:sp>
      <p:cxnSp>
        <p:nvCxnSpPr>
          <p:cNvPr id="11" name="Straight Arrow Connector 7"/>
          <p:cNvCxnSpPr>
            <a:cxnSpLocks noChangeShapeType="1"/>
            <a:stCxn id="9" idx="0"/>
          </p:cNvCxnSpPr>
          <p:nvPr/>
        </p:nvCxnSpPr>
        <p:spPr bwMode="auto">
          <a:xfrm flipH="1" flipV="1">
            <a:off x="2051050" y="2924175"/>
            <a:ext cx="4502150" cy="504825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0" name="TextBox 11"/>
          <p:cNvSpPr txBox="1"/>
          <p:nvPr/>
        </p:nvSpPr>
        <p:spPr>
          <a:xfrm>
            <a:off x="469900" y="5468938"/>
            <a:ext cx="8639175" cy="1200150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dirty="0" smtClean="0"/>
              <a:t>У најкраћим цртама описати пројекат кроз његове техничке, технолошке и друге елементе, са назнаком циљне групе која ће бити корисник пројекта; Навести циљеве који ће бити постигнути и резултате који ће бити остварени реализацијом капиталног пројекта. </a:t>
            </a:r>
            <a:endParaRPr lang="en-US" baseline="30000" dirty="0"/>
          </a:p>
        </p:txBody>
      </p:sp>
      <p:cxnSp>
        <p:nvCxnSpPr>
          <p:cNvPr id="23" name="Straight Arrow Connector 7"/>
          <p:cNvCxnSpPr>
            <a:cxnSpLocks noChangeShapeType="1"/>
            <a:stCxn id="10" idx="0"/>
          </p:cNvCxnSpPr>
          <p:nvPr/>
        </p:nvCxnSpPr>
        <p:spPr bwMode="auto">
          <a:xfrm flipH="1" flipV="1">
            <a:off x="2195513" y="5013325"/>
            <a:ext cx="2593975" cy="455613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578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789238"/>
            <a:ext cx="8340725" cy="30876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4579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2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sr-Cyrl-RS" altLang="en-US" sz="24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Основни подаци о пројекту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CS" altLang="en-US" sz="3000" smtClean="0"/>
              <a:t>   </a:t>
            </a:r>
          </a:p>
        </p:txBody>
      </p:sp>
      <p:sp>
        <p:nvSpPr>
          <p:cNvPr id="24580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TextBox 11"/>
          <p:cNvSpPr txBox="1"/>
          <p:nvPr/>
        </p:nvSpPr>
        <p:spPr>
          <a:xfrm>
            <a:off x="3635375" y="2852738"/>
            <a:ext cx="5473700" cy="646112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dirty="0"/>
              <a:t>Информација о локацији пројекта, као и региони/општине које су обухваћене </a:t>
            </a:r>
            <a:r>
              <a:rPr lang="sr-Cyrl-RS" dirty="0" smtClean="0"/>
              <a:t>пројектом</a:t>
            </a:r>
            <a:r>
              <a:rPr lang="en-US" dirty="0" smtClean="0"/>
              <a:t>.</a:t>
            </a:r>
            <a:endParaRPr lang="en-US" baseline="30000" dirty="0"/>
          </a:p>
        </p:txBody>
      </p:sp>
      <p:cxnSp>
        <p:nvCxnSpPr>
          <p:cNvPr id="11" name="Straight Arrow Connector 7"/>
          <p:cNvCxnSpPr>
            <a:cxnSpLocks noChangeShapeType="1"/>
            <a:stCxn id="9" idx="1"/>
          </p:cNvCxnSpPr>
          <p:nvPr/>
        </p:nvCxnSpPr>
        <p:spPr bwMode="auto">
          <a:xfrm flipH="1">
            <a:off x="1116013" y="3176588"/>
            <a:ext cx="2519362" cy="107950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0" name="TextBox 11"/>
          <p:cNvSpPr txBox="1"/>
          <p:nvPr/>
        </p:nvSpPr>
        <p:spPr>
          <a:xfrm>
            <a:off x="3635375" y="3573463"/>
            <a:ext cx="5473700" cy="1477962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dirty="0" smtClean="0">
                <a:solidFill>
                  <a:schemeClr val="bg1"/>
                </a:solidFill>
              </a:rPr>
              <a:t>Уколико је капитални пројекат повезан са завршеним или капиталним пројектима који су у току</a:t>
            </a:r>
            <a:r>
              <a:rPr lang="en-US" dirty="0" smtClean="0">
                <a:solidFill>
                  <a:schemeClr val="bg1"/>
                </a:solidFill>
              </a:rPr>
              <a:t>,</a:t>
            </a:r>
            <a:r>
              <a:rPr lang="sr-Cyrl-RS" dirty="0" smtClean="0">
                <a:solidFill>
                  <a:schemeClr val="bg1"/>
                </a:solidFill>
              </a:rPr>
              <a:t> потребно је навести све повезане пројекте, и јасно приказати у чему се огледа њихова повезаност</a:t>
            </a:r>
            <a:r>
              <a:rPr lang="en-US" dirty="0" smtClean="0">
                <a:solidFill>
                  <a:schemeClr val="bg1"/>
                </a:solidFill>
              </a:rPr>
              <a:t>.</a:t>
            </a:r>
            <a:r>
              <a:rPr lang="sr-Cyrl-RS" dirty="0" smtClean="0">
                <a:solidFill>
                  <a:schemeClr val="bg1"/>
                </a:solidFill>
              </a:rPr>
              <a:t> </a:t>
            </a:r>
            <a:endParaRPr lang="en-US" baseline="30000" dirty="0">
              <a:solidFill>
                <a:schemeClr val="bg1"/>
              </a:solidFill>
            </a:endParaRPr>
          </a:p>
        </p:txBody>
      </p:sp>
      <p:cxnSp>
        <p:nvCxnSpPr>
          <p:cNvPr id="23" name="Straight Arrow Connector 7"/>
          <p:cNvCxnSpPr>
            <a:cxnSpLocks noChangeShapeType="1"/>
            <a:stCxn id="10" idx="1"/>
          </p:cNvCxnSpPr>
          <p:nvPr/>
        </p:nvCxnSpPr>
        <p:spPr bwMode="auto">
          <a:xfrm flipH="1">
            <a:off x="1116013" y="4311650"/>
            <a:ext cx="2519362" cy="53975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7" name="TextBox 11"/>
          <p:cNvSpPr txBox="1"/>
          <p:nvPr/>
        </p:nvSpPr>
        <p:spPr>
          <a:xfrm>
            <a:off x="3635375" y="5099050"/>
            <a:ext cx="5473700" cy="1477963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dirty="0" smtClean="0">
                <a:solidFill>
                  <a:schemeClr val="bg1"/>
                </a:solidFill>
              </a:rPr>
              <a:t>Навести конкретне потребе које ће бити задовољене реализацијом пројекта (економске, социјалне, еколошке и сл) или специфичне проблеме битне за неку локалну средину или друштво у целини које пројекат треба да реши</a:t>
            </a:r>
            <a:r>
              <a:rPr lang="en-US" dirty="0" smtClean="0">
                <a:solidFill>
                  <a:schemeClr val="bg1"/>
                </a:solidFill>
              </a:rPr>
              <a:t>.</a:t>
            </a:r>
            <a:endParaRPr lang="en-US" baseline="30000" dirty="0">
              <a:solidFill>
                <a:schemeClr val="bg1"/>
              </a:solidFill>
            </a:endParaRPr>
          </a:p>
        </p:txBody>
      </p:sp>
      <p:cxnSp>
        <p:nvCxnSpPr>
          <p:cNvPr id="18" name="Straight Arrow Connector 7"/>
          <p:cNvCxnSpPr>
            <a:cxnSpLocks noChangeShapeType="1"/>
            <a:stCxn id="17" idx="1"/>
          </p:cNvCxnSpPr>
          <p:nvPr/>
        </p:nvCxnSpPr>
        <p:spPr bwMode="auto">
          <a:xfrm flipH="1" flipV="1">
            <a:off x="1116013" y="5589588"/>
            <a:ext cx="2519362" cy="247650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7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789238"/>
            <a:ext cx="8340725" cy="1681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6627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3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sr-Cyrl-RS" altLang="en-US" sz="24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Корисници пројекта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CS" altLang="en-US" sz="3000" smtClean="0"/>
              <a:t>   </a:t>
            </a:r>
          </a:p>
        </p:txBody>
      </p:sp>
      <p:sp>
        <p:nvSpPr>
          <p:cNvPr id="26628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457200" y="4613275"/>
            <a:ext cx="8340725" cy="646113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dirty="0" smtClean="0">
                <a:solidFill>
                  <a:schemeClr val="bg1"/>
                </a:solidFill>
              </a:rPr>
              <a:t>Навести главне директне и индиректне кориснике резултата реализације капиталног пројекта</a:t>
            </a:r>
            <a:r>
              <a:rPr lang="en-US" dirty="0" smtClean="0">
                <a:solidFill>
                  <a:schemeClr val="bg1"/>
                </a:solidFill>
              </a:rPr>
              <a:t>.</a:t>
            </a:r>
            <a:r>
              <a:rPr lang="sr-Cyrl-RS" dirty="0" smtClean="0">
                <a:solidFill>
                  <a:schemeClr val="bg1"/>
                </a:solidFill>
              </a:rPr>
              <a:t>   </a:t>
            </a:r>
            <a:endParaRPr lang="en-US" baseline="30000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ransition spd="med"/>
  <p:timing>
    <p:tnLst>
      <p:par>
        <p:cTn id="1" dur="indefinite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4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Подаци о релевантности пројекта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CS" altLang="en-US" sz="3000" smtClean="0"/>
              <a:t>   </a:t>
            </a:r>
          </a:p>
        </p:txBody>
      </p:sp>
      <p:pic>
        <p:nvPicPr>
          <p:cNvPr id="28675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781300"/>
            <a:ext cx="8340725" cy="2325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8676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TextBox 11"/>
          <p:cNvSpPr txBox="1"/>
          <p:nvPr/>
        </p:nvSpPr>
        <p:spPr>
          <a:xfrm>
            <a:off x="1892300" y="5157788"/>
            <a:ext cx="6927850" cy="523875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Навести стратешка докумената релевантна за овај капитални пројекат и делове који су директно таргетирани реализацијом циљева капиталног пројекта</a:t>
            </a:r>
            <a:r>
              <a:rPr lang="en-US" sz="1400" dirty="0" smtClean="0">
                <a:solidFill>
                  <a:schemeClr val="bg1"/>
                </a:solidFill>
              </a:rPr>
              <a:t>.</a:t>
            </a:r>
            <a:r>
              <a:rPr lang="sr-Cyrl-RS" sz="1400" dirty="0" smtClean="0">
                <a:solidFill>
                  <a:schemeClr val="bg1"/>
                </a:solidFill>
              </a:rPr>
              <a:t>  </a:t>
            </a:r>
            <a:endParaRPr lang="en-US" sz="1400" baseline="30000" dirty="0">
              <a:solidFill>
                <a:schemeClr val="bg1"/>
              </a:solidFill>
            </a:endParaRPr>
          </a:p>
        </p:txBody>
      </p:sp>
      <p:cxnSp>
        <p:nvCxnSpPr>
          <p:cNvPr id="11" name="Straight Arrow Connector 7"/>
          <p:cNvCxnSpPr>
            <a:cxnSpLocks noChangeShapeType="1"/>
          </p:cNvCxnSpPr>
          <p:nvPr/>
        </p:nvCxnSpPr>
        <p:spPr bwMode="auto">
          <a:xfrm flipV="1">
            <a:off x="2268538" y="3859213"/>
            <a:ext cx="214312" cy="1298575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0" name="TextBox 11"/>
          <p:cNvSpPr txBox="1"/>
          <p:nvPr/>
        </p:nvSpPr>
        <p:spPr>
          <a:xfrm>
            <a:off x="457200" y="6218238"/>
            <a:ext cx="8362950" cy="523875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На основу информација датих у Табели 4.1 изабрати једну од понуђених опција која има највећи удео у значају пројекта</a:t>
            </a:r>
            <a:r>
              <a:rPr lang="en-US" sz="1400" dirty="0" smtClean="0">
                <a:solidFill>
                  <a:schemeClr val="bg1"/>
                </a:solidFill>
              </a:rPr>
              <a:t>.</a:t>
            </a:r>
            <a:r>
              <a:rPr lang="sr-Cyrl-RS" sz="1400" dirty="0" smtClean="0">
                <a:solidFill>
                  <a:schemeClr val="bg1"/>
                </a:solidFill>
              </a:rPr>
              <a:t> </a:t>
            </a:r>
            <a:endParaRPr lang="en-US" sz="1400" baseline="30000" dirty="0">
              <a:solidFill>
                <a:schemeClr val="bg1"/>
              </a:solidFill>
            </a:endParaRPr>
          </a:p>
        </p:txBody>
      </p:sp>
      <p:cxnSp>
        <p:nvCxnSpPr>
          <p:cNvPr id="23" name="Straight Arrow Connector 7"/>
          <p:cNvCxnSpPr>
            <a:cxnSpLocks noChangeShapeType="1"/>
          </p:cNvCxnSpPr>
          <p:nvPr/>
        </p:nvCxnSpPr>
        <p:spPr bwMode="auto">
          <a:xfrm flipV="1">
            <a:off x="819150" y="5013325"/>
            <a:ext cx="290513" cy="1216025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26" name="TextBox 11"/>
          <p:cNvSpPr txBox="1"/>
          <p:nvPr/>
        </p:nvSpPr>
        <p:spPr>
          <a:xfrm>
            <a:off x="900113" y="5784850"/>
            <a:ext cx="7920037" cy="307975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/>
              <a:t>Навести како ће пројекат допринети испуњавању циљева из наведених стратешких планова</a:t>
            </a:r>
            <a:r>
              <a:rPr lang="en-US" sz="1400" dirty="0" smtClean="0"/>
              <a:t>.</a:t>
            </a:r>
            <a:endParaRPr lang="en-US" sz="1400" baseline="30000" dirty="0"/>
          </a:p>
        </p:txBody>
      </p:sp>
      <p:cxnSp>
        <p:nvCxnSpPr>
          <p:cNvPr id="14" name="Straight Arrow Connector 7"/>
          <p:cNvCxnSpPr>
            <a:cxnSpLocks noChangeShapeType="1"/>
          </p:cNvCxnSpPr>
          <p:nvPr/>
        </p:nvCxnSpPr>
        <p:spPr bwMode="auto">
          <a:xfrm flipV="1">
            <a:off x="5940425" y="3859213"/>
            <a:ext cx="431800" cy="1925637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4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26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22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900" y="2781300"/>
            <a:ext cx="6276975" cy="3819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23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5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Статус документације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CS" altLang="en-US" sz="3000" smtClean="0"/>
              <a:t>   </a:t>
            </a:r>
          </a:p>
        </p:txBody>
      </p:sp>
      <p:sp>
        <p:nvSpPr>
          <p:cNvPr id="30724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TextBox 11"/>
          <p:cNvSpPr txBox="1"/>
          <p:nvPr/>
        </p:nvSpPr>
        <p:spPr>
          <a:xfrm>
            <a:off x="6948488" y="4365625"/>
            <a:ext cx="2066925" cy="2247900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Уколико је неки од наведених докумената у фази припреме, или није у потпуности комплетиран, изабрати одговор НЕ, а у напомени уписати </a:t>
            </a:r>
            <a:r>
              <a:rPr lang="sr-Cyrl-RS" sz="1400" b="1" dirty="0" smtClean="0">
                <a:solidFill>
                  <a:schemeClr val="bg1"/>
                </a:solidFill>
              </a:rPr>
              <a:t>процењени рок завршетка </a:t>
            </a:r>
            <a:r>
              <a:rPr lang="sr-Cyrl-RS" sz="1400" dirty="0" smtClean="0">
                <a:solidFill>
                  <a:schemeClr val="bg1"/>
                </a:solidFill>
              </a:rPr>
              <a:t>и </a:t>
            </a:r>
            <a:r>
              <a:rPr lang="sr-Cyrl-RS" sz="1400" b="1" dirty="0" smtClean="0">
                <a:solidFill>
                  <a:schemeClr val="bg1"/>
                </a:solidFill>
              </a:rPr>
              <a:t>додатна појашњења</a:t>
            </a:r>
            <a:r>
              <a:rPr lang="en-US" sz="1400" b="1" dirty="0" smtClean="0">
                <a:solidFill>
                  <a:schemeClr val="bg1"/>
                </a:solidFill>
              </a:rPr>
              <a:t>.</a:t>
            </a:r>
            <a:endParaRPr lang="en-US" sz="1400" b="1" baseline="30000" dirty="0">
              <a:solidFill>
                <a:schemeClr val="bg1"/>
              </a:solidFill>
            </a:endParaRPr>
          </a:p>
        </p:txBody>
      </p:sp>
      <p:cxnSp>
        <p:nvCxnSpPr>
          <p:cNvPr id="23" name="Straight Arrow Connector 7"/>
          <p:cNvCxnSpPr>
            <a:cxnSpLocks noChangeShapeType="1"/>
            <a:stCxn id="10" idx="1"/>
          </p:cNvCxnSpPr>
          <p:nvPr/>
        </p:nvCxnSpPr>
        <p:spPr bwMode="auto">
          <a:xfrm flipH="1" flipV="1">
            <a:off x="2411413" y="3500438"/>
            <a:ext cx="4537075" cy="1989137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9" name="Straight Arrow Connector 7"/>
          <p:cNvCxnSpPr>
            <a:cxnSpLocks noChangeShapeType="1"/>
            <a:stCxn id="10" idx="1"/>
          </p:cNvCxnSpPr>
          <p:nvPr/>
        </p:nvCxnSpPr>
        <p:spPr bwMode="auto">
          <a:xfrm flipH="1" flipV="1">
            <a:off x="2411413" y="4381500"/>
            <a:ext cx="4537075" cy="1108075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2" name="Straight Arrow Connector 7"/>
          <p:cNvCxnSpPr>
            <a:cxnSpLocks noChangeShapeType="1"/>
            <a:stCxn id="10" idx="1"/>
          </p:cNvCxnSpPr>
          <p:nvPr/>
        </p:nvCxnSpPr>
        <p:spPr bwMode="auto">
          <a:xfrm flipH="1" flipV="1">
            <a:off x="2484438" y="5400675"/>
            <a:ext cx="4464050" cy="88900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5" name="Straight Arrow Connector 7"/>
          <p:cNvCxnSpPr>
            <a:cxnSpLocks noChangeShapeType="1"/>
            <a:stCxn id="10" idx="1"/>
          </p:cNvCxnSpPr>
          <p:nvPr/>
        </p:nvCxnSpPr>
        <p:spPr bwMode="auto">
          <a:xfrm flipH="1">
            <a:off x="2484438" y="5489575"/>
            <a:ext cx="4464050" cy="879475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1" name="TextBox 11"/>
          <p:cNvSpPr txBox="1"/>
          <p:nvPr/>
        </p:nvSpPr>
        <p:spPr>
          <a:xfrm>
            <a:off x="6948488" y="2692400"/>
            <a:ext cx="2066925" cy="1600200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Уколико је студија оправданости или изводљивости израђена, навести оцену дате студије, као и основне техно-економске параметре</a:t>
            </a:r>
            <a:r>
              <a:rPr lang="en-US" sz="1400" dirty="0" smtClean="0">
                <a:solidFill>
                  <a:schemeClr val="bg1"/>
                </a:solidFill>
              </a:rPr>
              <a:t>.</a:t>
            </a:r>
            <a:endParaRPr lang="en-US" sz="1400" b="1" baseline="30000" dirty="0">
              <a:solidFill>
                <a:schemeClr val="bg1"/>
              </a:solidFill>
            </a:endParaRPr>
          </a:p>
        </p:txBody>
      </p:sp>
      <p:cxnSp>
        <p:nvCxnSpPr>
          <p:cNvPr id="16" name="Straight Arrow Connector 7"/>
          <p:cNvCxnSpPr>
            <a:cxnSpLocks noChangeShapeType="1"/>
            <a:stCxn id="11" idx="1"/>
          </p:cNvCxnSpPr>
          <p:nvPr/>
        </p:nvCxnSpPr>
        <p:spPr bwMode="auto">
          <a:xfrm flipH="1">
            <a:off x="2700338" y="3492500"/>
            <a:ext cx="4248150" cy="7938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6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Земљиште/објекат за реализацију пројекта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CS" altLang="en-US" sz="3000" smtClean="0"/>
              <a:t>   </a:t>
            </a:r>
          </a:p>
        </p:txBody>
      </p:sp>
      <p:pic>
        <p:nvPicPr>
          <p:cNvPr id="32771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900" y="2781300"/>
            <a:ext cx="7369175" cy="30241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2772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TextBox 11"/>
          <p:cNvSpPr txBox="1"/>
          <p:nvPr/>
        </p:nvSpPr>
        <p:spPr>
          <a:xfrm>
            <a:off x="7019925" y="3716338"/>
            <a:ext cx="2089150" cy="2678112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Уколико је набавка земљишта у току, изабрати одговор НЕ, а у напомени уписати процењени </a:t>
            </a:r>
            <a:r>
              <a:rPr lang="sr-Cyrl-RS" sz="1400" b="1" dirty="0" smtClean="0">
                <a:solidFill>
                  <a:schemeClr val="bg1"/>
                </a:solidFill>
              </a:rPr>
              <a:t>рок за његово прибављање, додатна појашњења и могуће препреке, као и предлог превазилажења истих.</a:t>
            </a:r>
            <a:endParaRPr lang="en-US" sz="1400" b="1" baseline="30000" dirty="0">
              <a:solidFill>
                <a:schemeClr val="bg1"/>
              </a:solidFill>
            </a:endParaRPr>
          </a:p>
        </p:txBody>
      </p:sp>
      <p:cxnSp>
        <p:nvCxnSpPr>
          <p:cNvPr id="8" name="Straight Arrow Connector 7"/>
          <p:cNvCxnSpPr>
            <a:cxnSpLocks noChangeShapeType="1"/>
            <a:stCxn id="7" idx="1"/>
          </p:cNvCxnSpPr>
          <p:nvPr/>
        </p:nvCxnSpPr>
        <p:spPr bwMode="auto">
          <a:xfrm flipH="1" flipV="1">
            <a:off x="3059113" y="2997200"/>
            <a:ext cx="3960812" cy="2057400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9" name="Straight Arrow Connector 7"/>
          <p:cNvCxnSpPr>
            <a:cxnSpLocks noChangeShapeType="1"/>
            <a:stCxn id="7" idx="1"/>
          </p:cNvCxnSpPr>
          <p:nvPr/>
        </p:nvCxnSpPr>
        <p:spPr bwMode="auto">
          <a:xfrm flipH="1" flipV="1">
            <a:off x="1835150" y="5013325"/>
            <a:ext cx="5184775" cy="41275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818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900" y="2781300"/>
            <a:ext cx="7369175" cy="863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4819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7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Трајање пројекта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CS" altLang="en-US" sz="3000" smtClean="0"/>
              <a:t>   </a:t>
            </a:r>
          </a:p>
        </p:txBody>
      </p:sp>
      <p:sp>
        <p:nvSpPr>
          <p:cNvPr id="34820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TextBox 11"/>
          <p:cNvSpPr txBox="1"/>
          <p:nvPr/>
        </p:nvSpPr>
        <p:spPr>
          <a:xfrm>
            <a:off x="503238" y="3768725"/>
            <a:ext cx="7348537" cy="523875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Навести датум првог очекиваног плаћања са почетком имплементације капиталног пројекта</a:t>
            </a:r>
            <a:r>
              <a:rPr lang="en-US" sz="1400" dirty="0" smtClean="0">
                <a:solidFill>
                  <a:schemeClr val="bg1"/>
                </a:solidFill>
              </a:rPr>
              <a:t>.</a:t>
            </a:r>
            <a:endParaRPr lang="en-US" sz="1400" baseline="30000" dirty="0">
              <a:solidFill>
                <a:srgbClr val="FF0000"/>
              </a:solidFill>
            </a:endParaRPr>
          </a:p>
        </p:txBody>
      </p:sp>
      <p:sp>
        <p:nvSpPr>
          <p:cNvPr id="7" name="TextBox 11"/>
          <p:cNvSpPr txBox="1"/>
          <p:nvPr/>
        </p:nvSpPr>
        <p:spPr>
          <a:xfrm>
            <a:off x="503238" y="4419600"/>
            <a:ext cx="7381875" cy="522288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Навести датум последњег очекиваног плаћања по завршетку имплементације капиталног пројекта</a:t>
            </a:r>
            <a:r>
              <a:rPr lang="en-US" sz="1400" dirty="0" smtClean="0">
                <a:solidFill>
                  <a:schemeClr val="bg1"/>
                </a:solidFill>
              </a:rPr>
              <a:t>.</a:t>
            </a:r>
            <a:endParaRPr lang="en-US" sz="1400" baseline="30000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7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8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Процењени трошкови капиталног пројекта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CS" altLang="en-US" sz="3000" smtClean="0"/>
              <a:t>   </a:t>
            </a:r>
          </a:p>
        </p:txBody>
      </p:sp>
      <p:pic>
        <p:nvPicPr>
          <p:cNvPr id="36867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781300"/>
            <a:ext cx="7421563" cy="3527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6868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TextBox 11"/>
          <p:cNvSpPr txBox="1"/>
          <p:nvPr/>
        </p:nvSpPr>
        <p:spPr>
          <a:xfrm>
            <a:off x="4859338" y="4926013"/>
            <a:ext cx="3019425" cy="1816100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Процењени трошкови капиталног пројекта представљају пројекцију </a:t>
            </a:r>
            <a:r>
              <a:rPr lang="sr-Cyrl-RS" sz="1400" b="1" dirty="0" smtClean="0">
                <a:solidFill>
                  <a:schemeClr val="bg1"/>
                </a:solidFill>
              </a:rPr>
              <a:t>укупних финансијских средстава </a:t>
            </a:r>
            <a:r>
              <a:rPr lang="sr-Cyrl-RS" sz="1400" dirty="0" smtClean="0">
                <a:solidFill>
                  <a:schemeClr val="bg1"/>
                </a:solidFill>
              </a:rPr>
              <a:t>неопходних за спровођење свих фаза пројектног циклуса од почетка фазе предимплементације до завршетка фазе имплементације</a:t>
            </a:r>
            <a:r>
              <a:rPr lang="en-US" sz="1400" dirty="0" smtClean="0">
                <a:solidFill>
                  <a:schemeClr val="bg1"/>
                </a:solidFill>
              </a:rPr>
              <a:t>.</a:t>
            </a:r>
            <a:endParaRPr lang="en-US" sz="1400" baseline="30000" dirty="0">
              <a:solidFill>
                <a:schemeClr val="bg1"/>
              </a:solidFill>
            </a:endParaRPr>
          </a:p>
        </p:txBody>
      </p:sp>
      <p:cxnSp>
        <p:nvCxnSpPr>
          <p:cNvPr id="23" name="Straight Arrow Connector 7"/>
          <p:cNvCxnSpPr>
            <a:cxnSpLocks noChangeShapeType="1"/>
            <a:stCxn id="10" idx="0"/>
          </p:cNvCxnSpPr>
          <p:nvPr/>
        </p:nvCxnSpPr>
        <p:spPr bwMode="auto">
          <a:xfrm flipV="1">
            <a:off x="6369050" y="3933825"/>
            <a:ext cx="147638" cy="992188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3" name="TextBox 11"/>
          <p:cNvSpPr txBox="1"/>
          <p:nvPr/>
        </p:nvSpPr>
        <p:spPr>
          <a:xfrm>
            <a:off x="457200" y="4926013"/>
            <a:ext cx="4330700" cy="1814512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>
              <a:defRPr sz="1400">
                <a:solidFill>
                  <a:schemeClr val="bg1"/>
                </a:solidFill>
              </a:defRPr>
            </a:lvl1pPr>
          </a:lstStyle>
          <a:p>
            <a:pPr>
              <a:defRPr/>
            </a:pPr>
            <a:r>
              <a:rPr lang="ru-RU" dirty="0" smtClean="0"/>
              <a:t>Активности обухватају све радње везане за припрему предлога идеје капиталног пројекта, разраду предлога идеје капиталног пројекта, израду техничке документације, прибављања земљишта, припремање и опремање грађевинског земљишта, изградњу, односно набавке радова, добара и услуга за реализацију капиталног пројекта</a:t>
            </a:r>
            <a:r>
              <a:rPr lang="en-US" dirty="0" smtClean="0"/>
              <a:t>.</a:t>
            </a:r>
          </a:p>
        </p:txBody>
      </p:sp>
      <p:cxnSp>
        <p:nvCxnSpPr>
          <p:cNvPr id="14" name="Straight Arrow Connector 7"/>
          <p:cNvCxnSpPr>
            <a:cxnSpLocks noChangeShapeType="1"/>
            <a:stCxn id="13" idx="0"/>
          </p:cNvCxnSpPr>
          <p:nvPr/>
        </p:nvCxnSpPr>
        <p:spPr bwMode="auto">
          <a:xfrm flipH="1" flipV="1">
            <a:off x="2339975" y="3860800"/>
            <a:ext cx="282575" cy="1065213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40" name="Straight Arrow Connector 7"/>
          <p:cNvCxnSpPr>
            <a:cxnSpLocks noChangeShapeType="1"/>
            <a:stCxn id="10" idx="0"/>
          </p:cNvCxnSpPr>
          <p:nvPr/>
        </p:nvCxnSpPr>
        <p:spPr bwMode="auto">
          <a:xfrm flipV="1">
            <a:off x="6369050" y="3933825"/>
            <a:ext cx="1011238" cy="992188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3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8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Процењени трошкови капиталног пројекта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CS" altLang="en-US" sz="3000" smtClean="0"/>
              <a:t>   </a:t>
            </a:r>
          </a:p>
        </p:txBody>
      </p:sp>
      <p:pic>
        <p:nvPicPr>
          <p:cNvPr id="38915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781300"/>
            <a:ext cx="7421563" cy="3527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8916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23" name="Straight Arrow Connector 7"/>
          <p:cNvCxnSpPr>
            <a:cxnSpLocks noChangeShapeType="1"/>
            <a:stCxn id="18" idx="0"/>
          </p:cNvCxnSpPr>
          <p:nvPr/>
        </p:nvCxnSpPr>
        <p:spPr bwMode="auto">
          <a:xfrm flipV="1">
            <a:off x="1987550" y="4005263"/>
            <a:ext cx="4456113" cy="1666875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8" name="TextBox 11"/>
          <p:cNvSpPr txBox="1"/>
          <p:nvPr/>
        </p:nvSpPr>
        <p:spPr>
          <a:xfrm>
            <a:off x="457200" y="5672138"/>
            <a:ext cx="3060700" cy="738187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ru-RU" sz="1400" dirty="0" smtClean="0">
                <a:solidFill>
                  <a:schemeClr val="bg1"/>
                </a:solidFill>
              </a:rPr>
              <a:t>Приказати процењену вредност сваке наведене активности у њеном потпуном износу. </a:t>
            </a:r>
            <a:endParaRPr lang="en-US" sz="1400" b="1" baseline="30000" dirty="0">
              <a:solidFill>
                <a:schemeClr val="bg1"/>
              </a:solidFill>
            </a:endParaRPr>
          </a:p>
        </p:txBody>
      </p:sp>
      <p:sp>
        <p:nvSpPr>
          <p:cNvPr id="19" name="TextBox 11"/>
          <p:cNvSpPr txBox="1"/>
          <p:nvPr/>
        </p:nvSpPr>
        <p:spPr>
          <a:xfrm>
            <a:off x="5903913" y="5683250"/>
            <a:ext cx="2124075" cy="738188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Назначити званичан средњи курс НБС на дан конверзије валута.</a:t>
            </a:r>
            <a:endParaRPr lang="en-US" sz="1400" baseline="30000" dirty="0">
              <a:solidFill>
                <a:schemeClr val="bg1"/>
              </a:solidFill>
            </a:endParaRPr>
          </a:p>
        </p:txBody>
      </p:sp>
      <p:cxnSp>
        <p:nvCxnSpPr>
          <p:cNvPr id="21" name="Straight Arrow Connector 7"/>
          <p:cNvCxnSpPr>
            <a:cxnSpLocks noChangeShapeType="1"/>
            <a:stCxn id="15" idx="0"/>
          </p:cNvCxnSpPr>
          <p:nvPr/>
        </p:nvCxnSpPr>
        <p:spPr bwMode="auto">
          <a:xfrm flipV="1">
            <a:off x="4711700" y="4148138"/>
            <a:ext cx="2452688" cy="1535112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12" name="Straight Arrow Connector 7"/>
          <p:cNvCxnSpPr>
            <a:cxnSpLocks noChangeShapeType="1"/>
            <a:stCxn id="15" idx="0"/>
          </p:cNvCxnSpPr>
          <p:nvPr/>
        </p:nvCxnSpPr>
        <p:spPr bwMode="auto">
          <a:xfrm flipV="1">
            <a:off x="4711700" y="4148138"/>
            <a:ext cx="1731963" cy="1535112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5" name="TextBox 11"/>
          <p:cNvSpPr txBox="1"/>
          <p:nvPr/>
        </p:nvSpPr>
        <p:spPr>
          <a:xfrm>
            <a:off x="3635375" y="5683250"/>
            <a:ext cx="2151063" cy="738188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Приказати процењене трошкове и у динарима и у еврима.</a:t>
            </a:r>
            <a:endParaRPr lang="en-US" sz="1400" baseline="30000" dirty="0">
              <a:solidFill>
                <a:schemeClr val="bg1"/>
              </a:solidFill>
            </a:endParaRPr>
          </a:p>
        </p:txBody>
      </p:sp>
      <p:cxnSp>
        <p:nvCxnSpPr>
          <p:cNvPr id="22" name="Straight Arrow Connector 7"/>
          <p:cNvCxnSpPr>
            <a:cxnSpLocks noChangeShapeType="1"/>
            <a:stCxn id="19" idx="0"/>
          </p:cNvCxnSpPr>
          <p:nvPr/>
        </p:nvCxnSpPr>
        <p:spPr bwMode="auto">
          <a:xfrm flipV="1">
            <a:off x="6965950" y="4005263"/>
            <a:ext cx="414338" cy="1677987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 nodeType="clickPar">
                      <p:stCondLst>
                        <p:cond delay="indefinite"/>
                      </p:stCondLst>
                      <p:childTnLst>
                        <p:par>
                          <p:cTn id="2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4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  <p:bldP spid="19" grpId="0" animBg="1"/>
      <p:bldP spid="15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62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778125"/>
            <a:ext cx="8029575" cy="2790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63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8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Процењени трошкови капиталног пројекта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CS" altLang="en-US" sz="3000" smtClean="0"/>
              <a:t>   </a:t>
            </a:r>
          </a:p>
        </p:txBody>
      </p:sp>
      <p:sp>
        <p:nvSpPr>
          <p:cNvPr id="40964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TextBox 11"/>
          <p:cNvSpPr txBox="1"/>
          <p:nvPr/>
        </p:nvSpPr>
        <p:spPr>
          <a:xfrm>
            <a:off x="457200" y="5641975"/>
            <a:ext cx="8029575" cy="523875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>
                <a:solidFill>
                  <a:schemeClr val="bg1"/>
                </a:solidFill>
              </a:rPr>
              <a:t>Именовати сваки од извора финансирања. За иностране изворе, унети </a:t>
            </a:r>
            <a:r>
              <a:rPr lang="sr-Cyrl-RS" sz="1400" dirty="0" smtClean="0">
                <a:solidFill>
                  <a:schemeClr val="bg1"/>
                </a:solidFill>
              </a:rPr>
              <a:t>планиране износе и у </a:t>
            </a:r>
            <a:r>
              <a:rPr lang="sr-Cyrl-RS" sz="1400" dirty="0">
                <a:solidFill>
                  <a:schemeClr val="bg1"/>
                </a:solidFill>
              </a:rPr>
              <a:t>изворној </a:t>
            </a:r>
            <a:r>
              <a:rPr lang="sr-Cyrl-RS" sz="1400" dirty="0" smtClean="0">
                <a:solidFill>
                  <a:schemeClr val="bg1"/>
                </a:solidFill>
              </a:rPr>
              <a:t>валути</a:t>
            </a:r>
            <a:r>
              <a:rPr lang="en-US" sz="1400" dirty="0" smtClean="0">
                <a:solidFill>
                  <a:schemeClr val="bg1"/>
                </a:solidFill>
              </a:rPr>
              <a:t>,</a:t>
            </a:r>
            <a:r>
              <a:rPr lang="sr-Cyrl-RS" sz="1400" dirty="0" smtClean="0">
                <a:solidFill>
                  <a:schemeClr val="bg1"/>
                </a:solidFill>
              </a:rPr>
              <a:t> </a:t>
            </a:r>
            <a:r>
              <a:rPr lang="sr-Cyrl-RS" sz="1400" dirty="0">
                <a:solidFill>
                  <a:schemeClr val="bg1"/>
                </a:solidFill>
              </a:rPr>
              <a:t>и у РСД по званичном средњем курсу НБС на дан конверзије валута</a:t>
            </a:r>
            <a:r>
              <a:rPr lang="en-US" sz="1400" dirty="0">
                <a:solidFill>
                  <a:schemeClr val="bg1"/>
                </a:solidFill>
              </a:rPr>
              <a:t>.</a:t>
            </a:r>
            <a:r>
              <a:rPr lang="sr-Cyrl-RS" sz="1400" dirty="0">
                <a:solidFill>
                  <a:schemeClr val="bg1"/>
                </a:solidFill>
              </a:rPr>
              <a:t> </a:t>
            </a:r>
            <a:endParaRPr lang="en-US" sz="1400" b="1" baseline="30000" dirty="0">
              <a:solidFill>
                <a:schemeClr val="bg1"/>
              </a:solidFill>
            </a:endParaRPr>
          </a:p>
        </p:txBody>
      </p:sp>
      <p:sp>
        <p:nvSpPr>
          <p:cNvPr id="6" name="TextBox 11"/>
          <p:cNvSpPr txBox="1"/>
          <p:nvPr/>
        </p:nvSpPr>
        <p:spPr>
          <a:xfrm>
            <a:off x="457200" y="6237288"/>
            <a:ext cx="8029575" cy="307975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>
                <a:solidFill>
                  <a:schemeClr val="bg1"/>
                </a:solidFill>
              </a:rPr>
              <a:t>Сабрати све изворе финансирања и приказати укупан износ само у </a:t>
            </a:r>
            <a:r>
              <a:rPr lang="sr-Cyrl-RS" sz="1400" dirty="0" smtClean="0">
                <a:solidFill>
                  <a:schemeClr val="bg1"/>
                </a:solidFill>
              </a:rPr>
              <a:t>РСД.</a:t>
            </a:r>
            <a:endParaRPr lang="en-US" sz="1400" b="1" baseline="30000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8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Процењени трошкови капиталног пројекта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CS" altLang="en-US" sz="3000" smtClean="0"/>
              <a:t>   </a:t>
            </a:r>
          </a:p>
        </p:txBody>
      </p:sp>
      <p:sp>
        <p:nvSpPr>
          <p:cNvPr id="43011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301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768600"/>
            <a:ext cx="7416800" cy="3160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23" name="Straight Arrow Connector 7"/>
          <p:cNvCxnSpPr>
            <a:cxnSpLocks noChangeShapeType="1"/>
            <a:stCxn id="10" idx="0"/>
          </p:cNvCxnSpPr>
          <p:nvPr/>
        </p:nvCxnSpPr>
        <p:spPr bwMode="auto">
          <a:xfrm flipV="1">
            <a:off x="935038" y="4297363"/>
            <a:ext cx="36512" cy="284162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0" name="TextBox 11"/>
          <p:cNvSpPr txBox="1"/>
          <p:nvPr/>
        </p:nvSpPr>
        <p:spPr>
          <a:xfrm>
            <a:off x="539750" y="4581525"/>
            <a:ext cx="792163" cy="646113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900" dirty="0" smtClean="0">
                <a:solidFill>
                  <a:schemeClr val="bg1"/>
                </a:solidFill>
              </a:rPr>
              <a:t>Све активности из Табеле 8.1</a:t>
            </a:r>
            <a:endParaRPr lang="en-US" sz="900" baseline="30000" dirty="0">
              <a:solidFill>
                <a:schemeClr val="bg1"/>
              </a:solidFill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457200" y="6013450"/>
            <a:ext cx="1728788" cy="738188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/>
          <a:p>
            <a:pPr>
              <a:defRPr/>
            </a:pPr>
            <a:r>
              <a:rPr lang="sr-Cyrl-RS" sz="1400" dirty="0"/>
              <a:t>Прва година финансирања пројекта.</a:t>
            </a:r>
            <a:endParaRPr lang="en-US" sz="1400" dirty="0"/>
          </a:p>
        </p:txBody>
      </p:sp>
      <p:cxnSp>
        <p:nvCxnSpPr>
          <p:cNvPr id="21" name="Straight Arrow Connector 7"/>
          <p:cNvCxnSpPr>
            <a:cxnSpLocks noChangeShapeType="1"/>
            <a:stCxn id="14" idx="0"/>
          </p:cNvCxnSpPr>
          <p:nvPr/>
        </p:nvCxnSpPr>
        <p:spPr bwMode="auto">
          <a:xfrm flipV="1">
            <a:off x="1322388" y="4221163"/>
            <a:ext cx="441325" cy="1792287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24" name="TextBox 23"/>
          <p:cNvSpPr txBox="1"/>
          <p:nvPr/>
        </p:nvSpPr>
        <p:spPr>
          <a:xfrm>
            <a:off x="2260600" y="6021388"/>
            <a:ext cx="2254250" cy="738187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/>
          <a:p>
            <a:pPr>
              <a:defRPr/>
            </a:pPr>
            <a:r>
              <a:rPr lang="sr-Cyrl-RS" sz="1400" dirty="0"/>
              <a:t>Приказати финансијски план за цео период трајања пројекта.</a:t>
            </a:r>
            <a:endParaRPr lang="en-US" sz="1400" dirty="0"/>
          </a:p>
        </p:txBody>
      </p:sp>
      <p:cxnSp>
        <p:nvCxnSpPr>
          <p:cNvPr id="25" name="Straight Arrow Connector 7"/>
          <p:cNvCxnSpPr>
            <a:cxnSpLocks noChangeShapeType="1"/>
            <a:stCxn id="24" idx="0"/>
          </p:cNvCxnSpPr>
          <p:nvPr/>
        </p:nvCxnSpPr>
        <p:spPr bwMode="auto">
          <a:xfrm flipV="1">
            <a:off x="3387725" y="3429000"/>
            <a:ext cx="406400" cy="2592388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30" name="TextBox 29"/>
          <p:cNvSpPr txBox="1"/>
          <p:nvPr/>
        </p:nvSpPr>
        <p:spPr>
          <a:xfrm>
            <a:off x="4572000" y="6021388"/>
            <a:ext cx="1377950" cy="738187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/>
          <a:p>
            <a:pPr>
              <a:defRPr/>
            </a:pPr>
            <a:r>
              <a:rPr lang="sr-Cyrl-RS" sz="1400" dirty="0"/>
              <a:t>Укупни трошкови по активностима.</a:t>
            </a:r>
            <a:endParaRPr lang="en-US" sz="1400" dirty="0"/>
          </a:p>
        </p:txBody>
      </p:sp>
      <p:cxnSp>
        <p:nvCxnSpPr>
          <p:cNvPr id="31" name="Straight Arrow Connector 7"/>
          <p:cNvCxnSpPr>
            <a:cxnSpLocks noChangeShapeType="1"/>
            <a:stCxn id="30" idx="0"/>
          </p:cNvCxnSpPr>
          <p:nvPr/>
        </p:nvCxnSpPr>
        <p:spPr bwMode="auto">
          <a:xfrm flipV="1">
            <a:off x="5260975" y="4438650"/>
            <a:ext cx="463550" cy="1582738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cxnSp>
        <p:nvCxnSpPr>
          <p:cNvPr id="34" name="Straight Arrow Connector 7"/>
          <p:cNvCxnSpPr>
            <a:cxnSpLocks noChangeShapeType="1"/>
            <a:stCxn id="35" idx="0"/>
          </p:cNvCxnSpPr>
          <p:nvPr/>
        </p:nvCxnSpPr>
        <p:spPr bwMode="auto">
          <a:xfrm flipH="1" flipV="1">
            <a:off x="7380288" y="4297363"/>
            <a:ext cx="52387" cy="284162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35" name="TextBox 11"/>
          <p:cNvSpPr txBox="1"/>
          <p:nvPr/>
        </p:nvSpPr>
        <p:spPr>
          <a:xfrm>
            <a:off x="6961188" y="4581525"/>
            <a:ext cx="942975" cy="508000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900" dirty="0" smtClean="0">
                <a:solidFill>
                  <a:schemeClr val="bg1"/>
                </a:solidFill>
              </a:rPr>
              <a:t>Извори финансирања из Табеле 8.2</a:t>
            </a:r>
            <a:endParaRPr lang="en-US" sz="900" baseline="30000" dirty="0">
              <a:solidFill>
                <a:schemeClr val="bg1"/>
              </a:solidFill>
            </a:endParaRPr>
          </a:p>
        </p:txBody>
      </p:sp>
      <p:sp>
        <p:nvSpPr>
          <p:cNvPr id="40" name="TextBox 39"/>
          <p:cNvSpPr txBox="1"/>
          <p:nvPr/>
        </p:nvSpPr>
        <p:spPr>
          <a:xfrm>
            <a:off x="6024563" y="6013450"/>
            <a:ext cx="1849437" cy="738188"/>
          </a:xfrm>
          <a:prstGeom prst="rect">
            <a:avLst/>
          </a:prstGeom>
          <a:solidFill>
            <a:schemeClr val="accent2"/>
          </a:solidFill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/>
          <a:p>
            <a:pPr>
              <a:defRPr/>
            </a:pPr>
            <a:r>
              <a:rPr lang="sr-Cyrl-RS" sz="1400" dirty="0"/>
              <a:t>Уписати шифру из класификационог оквира. </a:t>
            </a:r>
            <a:endParaRPr lang="en-US" sz="1400" dirty="0"/>
          </a:p>
        </p:txBody>
      </p:sp>
      <p:cxnSp>
        <p:nvCxnSpPr>
          <p:cNvPr id="41" name="Straight Arrow Connector 7"/>
          <p:cNvCxnSpPr>
            <a:cxnSpLocks noChangeShapeType="1"/>
            <a:stCxn id="40" idx="0"/>
          </p:cNvCxnSpPr>
          <p:nvPr/>
        </p:nvCxnSpPr>
        <p:spPr bwMode="auto">
          <a:xfrm flipH="1" flipV="1">
            <a:off x="6588125" y="4438650"/>
            <a:ext cx="361950" cy="1574800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43" name="Rounded Rectangle 42"/>
          <p:cNvSpPr/>
          <p:nvPr/>
        </p:nvSpPr>
        <p:spPr bwMode="auto">
          <a:xfrm>
            <a:off x="1403350" y="5661025"/>
            <a:ext cx="792163" cy="215900"/>
          </a:xfrm>
          <a:prstGeom prst="roundRect">
            <a:avLst/>
          </a:prstGeom>
          <a:solidFill>
            <a:schemeClr val="accent1">
              <a:lumMod val="50000"/>
              <a:alpha val="50000"/>
            </a:schemeClr>
          </a:solidFill>
          <a:ln w="9525" cap="flat" cmpd="sng" algn="ctr">
            <a:solidFill>
              <a:schemeClr val="accent1">
                <a:lumMod val="75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/>
          <a:lstStyle/>
          <a:p>
            <a:pPr>
              <a:buClr>
                <a:srgbClr val="000000"/>
              </a:buClr>
              <a:buSzPct val="100000"/>
              <a:defRPr/>
            </a:pP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47" name="Rounded Rectangle 46"/>
          <p:cNvSpPr/>
          <p:nvPr/>
        </p:nvSpPr>
        <p:spPr bwMode="auto">
          <a:xfrm>
            <a:off x="5380038" y="5661025"/>
            <a:ext cx="792162" cy="215900"/>
          </a:xfrm>
          <a:prstGeom prst="roundRect">
            <a:avLst/>
          </a:prstGeom>
          <a:solidFill>
            <a:schemeClr val="accent2">
              <a:lumMod val="60000"/>
              <a:lumOff val="40000"/>
              <a:alpha val="50000"/>
            </a:schemeClr>
          </a:solidFill>
          <a:ln w="9525" cap="flat" cmpd="sng" algn="ctr">
            <a:solidFill>
              <a:srgbClr val="0070C0"/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/>
          <a:lstStyle/>
          <a:p>
            <a:pPr>
              <a:buClr>
                <a:srgbClr val="000000"/>
              </a:buClr>
              <a:buSzPct val="100000"/>
              <a:defRPr/>
            </a:pP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39955" name="Right Arrow 43"/>
          <p:cNvSpPr>
            <a:spLocks noChangeArrowheads="1"/>
          </p:cNvSpPr>
          <p:nvPr/>
        </p:nvSpPr>
        <p:spPr bwMode="auto">
          <a:xfrm>
            <a:off x="2268538" y="5732463"/>
            <a:ext cx="3017837" cy="109537"/>
          </a:xfrm>
          <a:prstGeom prst="rightArrow">
            <a:avLst>
              <a:gd name="adj1" fmla="val 50000"/>
              <a:gd name="adj2" fmla="val 49234"/>
            </a:avLst>
          </a:prstGeom>
          <a:solidFill>
            <a:schemeClr val="accent1">
              <a:alpha val="50195"/>
            </a:schemeClr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39956" name="Down Arrow 44"/>
          <p:cNvSpPr>
            <a:spLocks noChangeArrowheads="1"/>
          </p:cNvSpPr>
          <p:nvPr/>
        </p:nvSpPr>
        <p:spPr bwMode="auto">
          <a:xfrm>
            <a:off x="5724525" y="4438650"/>
            <a:ext cx="92075" cy="1150938"/>
          </a:xfrm>
          <a:prstGeom prst="downArrow">
            <a:avLst>
              <a:gd name="adj1" fmla="val 50000"/>
              <a:gd name="adj2" fmla="val 50405"/>
            </a:avLst>
          </a:prstGeom>
          <a:solidFill>
            <a:schemeClr val="accent1">
              <a:alpha val="50195"/>
            </a:schemeClr>
          </a:solidFill>
          <a:ln w="9525" algn="ctr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pPr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</a:pPr>
            <a:endParaRPr lang="en-US" altLang="en-US"/>
          </a:p>
        </p:txBody>
      </p:sp>
      <p:sp>
        <p:nvSpPr>
          <p:cNvPr id="2" name="TextBox 1"/>
          <p:cNvSpPr txBox="1"/>
          <p:nvPr/>
        </p:nvSpPr>
        <p:spPr>
          <a:xfrm>
            <a:off x="5629275" y="5649913"/>
            <a:ext cx="273050" cy="254000"/>
          </a:xfrm>
          <a:prstGeom prst="rect">
            <a:avLst/>
          </a:prstGeom>
          <a:noFill/>
        </p:spPr>
        <p:txBody>
          <a:bodyPr wrap="none">
            <a:spAutoFit/>
          </a:bodyPr>
          <a:lstStyle/>
          <a:p>
            <a:pPr>
              <a:defRPr/>
            </a:pPr>
            <a:r>
              <a:rPr lang="el-GR" sz="105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Σ</a:t>
            </a:r>
            <a:endParaRPr lang="en-US" sz="1050" b="1" dirty="0">
              <a:solidFill>
                <a:schemeClr val="tx1"/>
              </a:solidFill>
            </a:endParaRPr>
          </a:p>
        </p:txBody>
      </p: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22" presetClass="entr" presetSubtype="4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9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 nodeType="clickPar">
                      <p:stCondLst>
                        <p:cond delay="indefinite"/>
                      </p:stCondLst>
                      <p:childTnLst>
                        <p:par>
                          <p:cTn id="2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0" presetClass="entr" presetSubtype="0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399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10" presetClass="entr" presetSubtype="0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9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399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10" presetClass="entr" presetSubtype="0" fill="hold" grpId="0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 nodeType="clickPar">
                      <p:stCondLst>
                        <p:cond delay="indefinite"/>
                      </p:stCondLst>
                      <p:childTnLst>
                        <p:par>
                          <p:cTn id="4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 nodeType="clickPar">
                      <p:stCondLst>
                        <p:cond delay="indefinite"/>
                      </p:stCondLst>
                      <p:childTnLst>
                        <p:par>
                          <p:cTn id="5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0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4" grpId="0" animBg="1"/>
      <p:bldP spid="24" grpId="0" animBg="1"/>
      <p:bldP spid="30" grpId="0" animBg="1"/>
      <p:bldP spid="35" grpId="0" animBg="1"/>
      <p:bldP spid="40" grpId="0" animBg="1"/>
      <p:bldP spid="43" grpId="0" animBg="1"/>
      <p:bldP spid="47" grpId="0" animBg="1"/>
      <p:bldP spid="39955" grpId="0" animBg="1"/>
      <p:bldP spid="39956" grpId="0" animBg="1"/>
      <p:bldP spid="2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058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781300"/>
            <a:ext cx="7435850" cy="3160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5059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8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 Процењени трошкови капиталног пројекта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CS" altLang="en-US" sz="3000" smtClean="0"/>
              <a:t>   </a:t>
            </a:r>
          </a:p>
        </p:txBody>
      </p:sp>
      <p:sp>
        <p:nvSpPr>
          <p:cNvPr id="45060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TextBox 11"/>
          <p:cNvSpPr txBox="1"/>
          <p:nvPr/>
        </p:nvSpPr>
        <p:spPr>
          <a:xfrm>
            <a:off x="457200" y="6073775"/>
            <a:ext cx="7381875" cy="523875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За активности које су планиране у првој години реализације, навести планиране трошкове по кварталима. </a:t>
            </a:r>
            <a:endParaRPr lang="en-US" sz="1400" baseline="30000" dirty="0">
              <a:solidFill>
                <a:schemeClr val="bg1"/>
              </a:solidFill>
            </a:endParaRPr>
          </a:p>
        </p:txBody>
      </p:sp>
      <p:cxnSp>
        <p:nvCxnSpPr>
          <p:cNvPr id="23" name="Straight Arrow Connector 7"/>
          <p:cNvCxnSpPr>
            <a:cxnSpLocks noChangeShapeType="1"/>
            <a:stCxn id="10" idx="0"/>
          </p:cNvCxnSpPr>
          <p:nvPr/>
        </p:nvCxnSpPr>
        <p:spPr bwMode="auto">
          <a:xfrm flipH="1" flipV="1">
            <a:off x="3995738" y="3429000"/>
            <a:ext cx="152400" cy="2644775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7" name="TextBox 11"/>
          <p:cNvSpPr txBox="1"/>
          <p:nvPr/>
        </p:nvSpPr>
        <p:spPr>
          <a:xfrm>
            <a:off x="539750" y="4581525"/>
            <a:ext cx="863600" cy="922338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900" dirty="0" smtClean="0">
                <a:solidFill>
                  <a:schemeClr val="bg1"/>
                </a:solidFill>
              </a:rPr>
              <a:t>Активности из Табеле 8.1 које су предвиђене за извођење прве године</a:t>
            </a:r>
            <a:endParaRPr lang="en-US" sz="900" baseline="30000" dirty="0">
              <a:solidFill>
                <a:schemeClr val="bg1"/>
              </a:solidFill>
            </a:endParaRPr>
          </a:p>
        </p:txBody>
      </p:sp>
      <p:cxnSp>
        <p:nvCxnSpPr>
          <p:cNvPr id="8" name="Straight Arrow Connector 7"/>
          <p:cNvCxnSpPr>
            <a:cxnSpLocks noChangeShapeType="1"/>
          </p:cNvCxnSpPr>
          <p:nvPr/>
        </p:nvCxnSpPr>
        <p:spPr bwMode="auto">
          <a:xfrm flipH="1" flipV="1">
            <a:off x="971550" y="4297363"/>
            <a:ext cx="36513" cy="284162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9" name="Rounded Rectangle 8"/>
          <p:cNvSpPr/>
          <p:nvPr/>
        </p:nvSpPr>
        <p:spPr bwMode="auto">
          <a:xfrm>
            <a:off x="5940425" y="5657850"/>
            <a:ext cx="1152525" cy="219075"/>
          </a:xfrm>
          <a:prstGeom prst="roundRect">
            <a:avLst/>
          </a:prstGeom>
          <a:solidFill>
            <a:schemeClr val="accent1">
              <a:lumMod val="50000"/>
              <a:alpha val="50000"/>
            </a:schemeClr>
          </a:solidFill>
          <a:ln w="9525" cap="flat" cmpd="sng" algn="ctr">
            <a:solidFill>
              <a:schemeClr val="accent1">
                <a:lumMod val="75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  <a:extLst/>
        </p:spPr>
        <p:txBody>
          <a:bodyPr/>
          <a:lstStyle/>
          <a:p>
            <a:pPr>
              <a:buClr>
                <a:srgbClr val="000000"/>
              </a:buClr>
              <a:buSzPct val="100000"/>
              <a:defRPr/>
            </a:pP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7948613" y="2781300"/>
            <a:ext cx="1225550" cy="3108325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Укупни планирани трошак за прву годину реализације пројекта. Овај износ треба да буде једнак износу датом у првој колони у Табели 8.3</a:t>
            </a:r>
            <a:endParaRPr lang="en-US" sz="1400" baseline="30000" dirty="0">
              <a:solidFill>
                <a:schemeClr val="bg1"/>
              </a:solidFill>
            </a:endParaRPr>
          </a:p>
        </p:txBody>
      </p:sp>
      <p:cxnSp>
        <p:nvCxnSpPr>
          <p:cNvPr id="14" name="Straight Arrow Connector 13"/>
          <p:cNvCxnSpPr>
            <a:cxnSpLocks noChangeShapeType="1"/>
            <a:stCxn id="12" idx="1"/>
          </p:cNvCxnSpPr>
          <p:nvPr/>
        </p:nvCxnSpPr>
        <p:spPr bwMode="auto">
          <a:xfrm flipH="1">
            <a:off x="6605588" y="4335463"/>
            <a:ext cx="1343025" cy="1322387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grpId="0" nodeType="with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7" grpId="0" animBg="1"/>
      <p:bldP spid="9" grpId="0" animBg="1"/>
      <p:bldP spid="12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457200" y="2276475"/>
            <a:ext cx="8229600" cy="3744913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/>
          <a:lstStyle/>
          <a:p>
            <a:pPr marL="0" indent="0" eaLnBrk="1" hangingPunct="1">
              <a:lnSpc>
                <a:spcPct val="90000"/>
              </a:lnSpc>
              <a:spcBef>
                <a:spcPts val="9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RS" altLang="en-US" sz="2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Тачка 9</a:t>
            </a:r>
            <a:r>
              <a:rPr lang="sr-Cyrl-RS" altLang="en-US" sz="2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:Циљеви пројекта </a:t>
            </a:r>
            <a:r>
              <a:rPr lang="sr-Cyrl-RS" altLang="en-US" sz="180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(максимално 3 циља)</a:t>
            </a:r>
            <a:endParaRPr lang="sr-Cyrl-CS" altLang="en-US" sz="2400" smtClean="0"/>
          </a:p>
          <a:p>
            <a:pPr marL="0" indent="0" eaLnBrk="1" hangingPunct="1">
              <a:lnSpc>
                <a:spcPct val="90000"/>
              </a:lnSpc>
              <a:spcBef>
                <a:spcPts val="750"/>
              </a:spcBef>
              <a:buFontTx/>
              <a:buNone/>
              <a:tabLst>
                <a:tab pos="334963" algn="l"/>
                <a:tab pos="447675" algn="l"/>
                <a:tab pos="904875" algn="l"/>
                <a:tab pos="1362075" algn="l"/>
                <a:tab pos="1819275" algn="l"/>
                <a:tab pos="2276475" algn="l"/>
                <a:tab pos="2733675" algn="l"/>
                <a:tab pos="3190875" algn="l"/>
                <a:tab pos="3648075" algn="l"/>
                <a:tab pos="4105275" algn="l"/>
                <a:tab pos="4562475" algn="l"/>
                <a:tab pos="5019675" algn="l"/>
                <a:tab pos="5476875" algn="l"/>
                <a:tab pos="5934075" algn="l"/>
                <a:tab pos="6391275" algn="l"/>
                <a:tab pos="6848475" algn="l"/>
                <a:tab pos="7305675" algn="l"/>
                <a:tab pos="7762875" algn="l"/>
                <a:tab pos="8220075" algn="l"/>
                <a:tab pos="8677275" algn="l"/>
                <a:tab pos="9134475" algn="l"/>
              </a:tabLst>
            </a:pPr>
            <a:r>
              <a:rPr lang="sr-Cyrl-CS" altLang="en-US" sz="3000" smtClean="0"/>
              <a:t>   </a:t>
            </a:r>
          </a:p>
        </p:txBody>
      </p:sp>
      <p:pic>
        <p:nvPicPr>
          <p:cNvPr id="47107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2781300"/>
            <a:ext cx="7381875" cy="3565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7108" name="Rectangle 1"/>
          <p:cNvSpPr>
            <a:spLocks noGrp="1" noChangeArrowheads="1"/>
          </p:cNvSpPr>
          <p:nvPr>
            <p:ph type="title"/>
          </p:nvPr>
        </p:nvSpPr>
        <p:spPr>
          <a:xfrm>
            <a:off x="457200" y="1125538"/>
            <a:ext cx="8229600" cy="935037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ru-RU" altLang="en-US" sz="3600" b="1" u="sng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Образац бр.4</a:t>
            </a:r>
            <a:endParaRPr lang="sr-Cyrl-CS" altLang="en-US" sz="4000" u="sng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TextBox 11"/>
          <p:cNvSpPr txBox="1"/>
          <p:nvPr/>
        </p:nvSpPr>
        <p:spPr>
          <a:xfrm>
            <a:off x="457200" y="5335588"/>
            <a:ext cx="2243138" cy="739775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Изабрати циљеве пројекта који могу да буду квантификовани. </a:t>
            </a:r>
            <a:endParaRPr lang="en-US" sz="1400" baseline="30000" dirty="0">
              <a:solidFill>
                <a:schemeClr val="bg1"/>
              </a:solidFill>
            </a:endParaRPr>
          </a:p>
        </p:txBody>
      </p:sp>
      <p:cxnSp>
        <p:nvCxnSpPr>
          <p:cNvPr id="23" name="Straight Arrow Connector 7"/>
          <p:cNvCxnSpPr>
            <a:cxnSpLocks noChangeShapeType="1"/>
            <a:stCxn id="10" idx="0"/>
          </p:cNvCxnSpPr>
          <p:nvPr/>
        </p:nvCxnSpPr>
        <p:spPr bwMode="auto">
          <a:xfrm flipV="1">
            <a:off x="1577975" y="3068638"/>
            <a:ext cx="185738" cy="2266950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7" name="TextBox 11"/>
          <p:cNvSpPr txBox="1"/>
          <p:nvPr/>
        </p:nvSpPr>
        <p:spPr>
          <a:xfrm>
            <a:off x="2736850" y="5335588"/>
            <a:ext cx="3635375" cy="739775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Базна година је последња година за коју постоји вредност индикатора у тренутку подношења захтева за финансирање. </a:t>
            </a:r>
            <a:endParaRPr lang="en-US" sz="1400" baseline="30000" dirty="0">
              <a:solidFill>
                <a:schemeClr val="bg1"/>
              </a:solidFill>
            </a:endParaRPr>
          </a:p>
        </p:txBody>
      </p:sp>
      <p:cxnSp>
        <p:nvCxnSpPr>
          <p:cNvPr id="11" name="Straight Arrow Connector 7"/>
          <p:cNvCxnSpPr>
            <a:cxnSpLocks noChangeShapeType="1"/>
            <a:stCxn id="7" idx="0"/>
          </p:cNvCxnSpPr>
          <p:nvPr/>
        </p:nvCxnSpPr>
        <p:spPr bwMode="auto">
          <a:xfrm flipH="1" flipV="1">
            <a:off x="3314700" y="3789363"/>
            <a:ext cx="1239838" cy="1546225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  <p:sp>
        <p:nvSpPr>
          <p:cNvPr id="14" name="TextBox 11"/>
          <p:cNvSpPr txBox="1"/>
          <p:nvPr/>
        </p:nvSpPr>
        <p:spPr>
          <a:xfrm>
            <a:off x="6402388" y="5335588"/>
            <a:ext cx="2243137" cy="739775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>
            <a:spAutoFit/>
          </a:bodyPr>
          <a:lstStyle>
            <a:defPPr>
              <a:defRPr lang="en-GB"/>
            </a:defPPr>
            <a:lvl1pPr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 rtl="0" eaLnBrk="0" fontAlgn="base" hangingPunct="0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sr-Cyrl-RS" sz="1400" dirty="0" smtClean="0">
                <a:solidFill>
                  <a:schemeClr val="bg1"/>
                </a:solidFill>
              </a:rPr>
              <a:t>Планиране циљне вредности у периоду експлоатације.</a:t>
            </a:r>
            <a:endParaRPr lang="en-US" sz="1400" baseline="30000" dirty="0">
              <a:solidFill>
                <a:schemeClr val="bg1"/>
              </a:solidFill>
            </a:endParaRPr>
          </a:p>
        </p:txBody>
      </p:sp>
      <p:cxnSp>
        <p:nvCxnSpPr>
          <p:cNvPr id="15" name="Straight Arrow Connector 7"/>
          <p:cNvCxnSpPr>
            <a:cxnSpLocks noChangeShapeType="1"/>
            <a:stCxn id="14" idx="0"/>
          </p:cNvCxnSpPr>
          <p:nvPr/>
        </p:nvCxnSpPr>
        <p:spPr bwMode="auto">
          <a:xfrm flipH="1" flipV="1">
            <a:off x="6359525" y="3789363"/>
            <a:ext cx="1163638" cy="1546225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cxnSp>
    </p:spTree>
  </p:cSld>
  <p:clrMapOvr>
    <a:masterClrMapping/>
  </p:clrMapOvr>
  <p:transition spd="med"/>
  <p:timing>
    <p:tnLst>
      <p:par>
        <p:cTn id="1" dur="indefinite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Rectangle 1"/>
          <p:cNvSpPr>
            <a:spLocks noGrp="1" noChangeArrowheads="1"/>
          </p:cNvSpPr>
          <p:nvPr>
            <p:ph type="title"/>
          </p:nvPr>
        </p:nvSpPr>
        <p:spPr>
          <a:xfrm>
            <a:off x="723900" y="2100263"/>
            <a:ext cx="7767638" cy="3816350"/>
          </a:xfr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 anchor="b" anchorCtr="1"/>
          <a:lstStyle/>
          <a:p>
            <a:pPr eaLnBrk="1" hangingPunct="1"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</a:pPr>
            <a:r>
              <a:rPr lang="sr-Cyrl-RS" altLang="en-US" sz="36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Е - м</a:t>
            </a:r>
            <a:r>
              <a:rPr lang="en-US" altLang="en-US" sz="36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ej</a:t>
            </a:r>
            <a:r>
              <a:rPr lang="sr-Cyrl-RS" altLang="en-US" sz="36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л: </a:t>
            </a:r>
            <a:r>
              <a:rPr lang="en-US" altLang="en-US" sz="3600" b="1" smtClean="0">
                <a:latin typeface="Times New Roman" panose="02020603050405020304" pitchFamily="18" charset="0"/>
                <a:cs typeface="Times New Roman" panose="02020603050405020304" pitchFamily="18" charset="0"/>
                <a:hlinkClick r:id="rId3"/>
              </a:rPr>
              <a:t>opkp@mfin.gov.rs</a:t>
            </a:r>
            <a:r>
              <a:rPr lang="en-US" altLang="en-US" sz="36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sr-Cyrl-RS" altLang="en-US" sz="36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sr-Cyrl-RS" altLang="en-US" sz="36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sr-Cyrl-RS" altLang="en-US" sz="36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Телефон: </a:t>
            </a:r>
            <a:r>
              <a:rPr lang="sr-Latn-RS" altLang="en-US" sz="36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+381 11 3642 678</a:t>
            </a:r>
            <a:br>
              <a:rPr lang="sr-Latn-RS" altLang="en-US" sz="36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sr-Cyrl-RS" altLang="en-US" sz="4800" b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altLang="en-US" sz="4800" b="1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098" name="Text Box 2"/>
          <p:cNvSpPr txBox="1">
            <a:spLocks noChangeArrowheads="1"/>
          </p:cNvSpPr>
          <p:nvPr/>
        </p:nvSpPr>
        <p:spPr bwMode="auto">
          <a:xfrm>
            <a:off x="0" y="1916113"/>
            <a:ext cx="9215438" cy="720725"/>
          </a:xfrm>
          <a:prstGeom prst="rect">
            <a:avLst/>
          </a:prstGeom>
          <a:noFill/>
          <a:ln>
            <a:noFill/>
          </a:ln>
          <a:effectLst/>
        </p:spPr>
        <p:txBody>
          <a:bodyPr lIns="90000" tIns="46800" rIns="90000" bIns="46800"/>
          <a:lstStyle>
            <a:lvl1pPr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1pPr>
            <a:lvl2pPr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2pPr>
            <a:lvl3pPr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3pPr>
            <a:lvl4pPr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4pPr>
            <a:lvl5pPr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anose="02020603050405020304" pitchFamily="18" charset="0"/>
              <a:tabLst>
                <a:tab pos="0" algn="l"/>
                <a:tab pos="457200" algn="l"/>
                <a:tab pos="914400" algn="l"/>
                <a:tab pos="1371600" algn="l"/>
                <a:tab pos="1828800" algn="l"/>
                <a:tab pos="2286000" algn="l"/>
                <a:tab pos="2743200" algn="l"/>
                <a:tab pos="3200400" algn="l"/>
                <a:tab pos="3657600" algn="l"/>
                <a:tab pos="4114800" algn="l"/>
                <a:tab pos="4572000" algn="l"/>
                <a:tab pos="5029200" algn="l"/>
                <a:tab pos="5486400" algn="l"/>
                <a:tab pos="5943600" algn="l"/>
                <a:tab pos="6400800" algn="l"/>
                <a:tab pos="6858000" algn="l"/>
                <a:tab pos="7315200" algn="l"/>
                <a:tab pos="7772400" algn="l"/>
                <a:tab pos="8229600" algn="l"/>
                <a:tab pos="8686800" algn="l"/>
                <a:tab pos="9144000" algn="l"/>
              </a:tabLst>
              <a:defRPr>
                <a:solidFill>
                  <a:srgbClr val="FFFFFF"/>
                </a:solidFill>
                <a:latin typeface="Arial" panose="020B0604020202020204" pitchFamily="34" charset="0"/>
              </a:defRPr>
            </a:lvl9pPr>
          </a:lstStyle>
          <a:p>
            <a:pPr algn="ctr" eaLnBrk="1" hangingPunct="1">
              <a:spcBef>
                <a:spcPts val="8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  <a:defRPr/>
            </a:pPr>
            <a:r>
              <a:rPr lang="sr-Cyrl-CS" altLang="en-US" sz="4000" b="1" dirty="0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Контакт Групе за</a:t>
            </a:r>
            <a:r>
              <a:rPr lang="en-US" altLang="en-US" sz="4000" b="1" dirty="0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sr-Cyrl-RS" altLang="en-US" sz="4000" b="1" dirty="0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оцену и</a:t>
            </a:r>
            <a:r>
              <a:rPr lang="sr-Cyrl-CS" altLang="en-US" sz="4000" b="1" dirty="0" smtClean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праћење капиталних пројеката</a:t>
            </a:r>
            <a:endParaRPr lang="sr-Cyrl-CS" altLang="en-US" sz="4000" b="1" dirty="0">
              <a:effectLst>
                <a:outerShdw blurRad="38100" dist="38100" dir="2700000" algn="tl">
                  <a:srgbClr val="C0C0C0"/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 eaLnBrk="1" hangingPunct="1">
              <a:spcBef>
                <a:spcPts val="800"/>
              </a:spcBef>
              <a:buClr>
                <a:srgbClr val="000000"/>
              </a:buClr>
              <a:buSzPct val="100000"/>
              <a:buFont typeface="Times New Roman" panose="02020603050405020304" pitchFamily="18" charset="0"/>
              <a:buNone/>
              <a:defRPr/>
            </a:pPr>
            <a:endParaRPr lang="sr-Cyrl-CS" altLang="en-US" sz="3200" dirty="0">
              <a:effectLst>
                <a:outerShdw blurRad="38100" dist="38100" dir="2700000" algn="tl">
                  <a:srgbClr val="C0C0C0"/>
                </a:outerShdw>
              </a:effectLst>
              <a:latin typeface="Verdana" panose="020B0604030504040204" pitchFamily="34" charset="0"/>
            </a:endParaRPr>
          </a:p>
        </p:txBody>
      </p:sp>
    </p:spTree>
  </p:cSld>
  <p:clrMapOvr>
    <a:masterClrMapping/>
  </p:clrMapOvr>
  <p:transition/>
  <p:timing>
    <p:tnLst>
      <p:par>
        <p:cTn id="1" dur="indefinite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Background MF ">
  <a:themeElements>
    <a:clrScheme name="Background MF 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ackground MF 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rgbClr val="00B8FF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4572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>
            <a:srgbClr val="000000"/>
          </a:buClr>
          <a:buSzPct val="100000"/>
          <a:buFont typeface="Times New Roman" panose="02020603050405020304" pitchFamily="18" charset="0"/>
          <a:buNone/>
          <a:tabLst/>
          <a:defRPr kumimoji="0" lang="en-GB" altLang="en-US" sz="1800" b="0" i="0" u="none" strike="noStrike" cap="none" normalizeH="0" baseline="0" smtClean="0">
            <a:ln>
              <a:noFill/>
            </a:ln>
            <a:solidFill>
              <a:schemeClr val="bg1"/>
            </a:solidFill>
            <a:effectLst/>
            <a:latin typeface="Arial" panose="020B0604020202020204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rgbClr val="00B8FF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4572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>
            <a:srgbClr val="000000"/>
          </a:buClr>
          <a:buSzPct val="100000"/>
          <a:buFont typeface="Times New Roman" panose="02020603050405020304" pitchFamily="18" charset="0"/>
          <a:buNone/>
          <a:tabLst/>
          <a:defRPr kumimoji="0" lang="en-GB" altLang="en-US" sz="1800" b="0" i="0" u="none" strike="noStrike" cap="none" normalizeH="0" baseline="0" smtClean="0">
            <a:ln>
              <a:noFill/>
            </a:ln>
            <a:solidFill>
              <a:schemeClr val="bg1"/>
            </a:solidFill>
            <a:effectLst/>
            <a:latin typeface="Arial" panose="020B0604020202020204" pitchFamily="34" charset="0"/>
          </a:defRPr>
        </a:defPPr>
      </a:lstStyle>
    </a:lnDef>
  </a:objectDefaults>
  <a:extraClrSchemeLst>
    <a:extraClrScheme>
      <a:clrScheme name="Background MF 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ackground MF 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ackground MF 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ackground MF 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ackground MF 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ackground MF 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ackground MF 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ackground MF 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ackground MF 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ackground MF 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ackground MF 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ackground MF 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4160</TotalTime>
  <Words>1136</Words>
  <Application>Microsoft Office PowerPoint</Application>
  <PresentationFormat>On-screen Show (4:3)</PresentationFormat>
  <Paragraphs>110</Paragraphs>
  <Slides>23</Slides>
  <Notes>23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7" baseType="lpstr">
      <vt:lpstr>Arial</vt:lpstr>
      <vt:lpstr>Times New Roman</vt:lpstr>
      <vt:lpstr>Verdana</vt:lpstr>
      <vt:lpstr>Background MF </vt:lpstr>
      <vt:lpstr> Захтев за финансирање капиталног пројекта (Образац бр. 4)</vt:lpstr>
      <vt:lpstr>Појашњења</vt:lpstr>
      <vt:lpstr>Појашњења</vt:lpstr>
      <vt:lpstr>Појашњења</vt:lpstr>
      <vt:lpstr>Појашњења</vt:lpstr>
      <vt:lpstr>Појашњења</vt:lpstr>
      <vt:lpstr>Образац бр.4</vt:lpstr>
      <vt:lpstr>Образац бр.4</vt:lpstr>
      <vt:lpstr>Образац бр.4</vt:lpstr>
      <vt:lpstr>Образац бр.4</vt:lpstr>
      <vt:lpstr>Образац бр.4</vt:lpstr>
      <vt:lpstr>Образац бр.4</vt:lpstr>
      <vt:lpstr>Образац бр.4</vt:lpstr>
      <vt:lpstr>Образац бр.4</vt:lpstr>
      <vt:lpstr>Образац бр.4</vt:lpstr>
      <vt:lpstr>Образац бр.4</vt:lpstr>
      <vt:lpstr>Образац бр.4</vt:lpstr>
      <vt:lpstr>Образац бр.4</vt:lpstr>
      <vt:lpstr>Образац бр.4</vt:lpstr>
      <vt:lpstr>Образац бр.4</vt:lpstr>
      <vt:lpstr>Образац бр.4</vt:lpstr>
      <vt:lpstr>Образац бр.4</vt:lpstr>
      <vt:lpstr>Е - мejл: opkp@mfin.gov.rs  Телефон: +381 11 3642 678 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НОВИ ЦАРИНСКИ ЗАКОН</dc:title>
  <dc:creator>Milka Vucicevic</dc:creator>
  <cp:lastModifiedBy>Jasna Tomašević</cp:lastModifiedBy>
  <cp:revision>603</cp:revision>
  <cp:lastPrinted>2020-05-20T08:50:27Z</cp:lastPrinted>
  <dcterms:created xsi:type="dcterms:W3CDTF">2010-03-30T12:54:08Z</dcterms:created>
  <dcterms:modified xsi:type="dcterms:W3CDTF">2020-06-15T13:00:56Z</dcterms:modified>
</cp:coreProperties>
</file>