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6" r:id="rId3"/>
    <p:sldId id="287" r:id="rId4"/>
    <p:sldId id="284" r:id="rId5"/>
    <p:sldId id="271" r:id="rId6"/>
    <p:sldId id="272" r:id="rId7"/>
    <p:sldId id="288" r:id="rId8"/>
    <p:sldId id="273" r:id="rId9"/>
    <p:sldId id="282" r:id="rId10"/>
    <p:sldId id="274" r:id="rId11"/>
    <p:sldId id="278" r:id="rId12"/>
    <p:sldId id="276" r:id="rId13"/>
    <p:sldId id="283" r:id="rId14"/>
    <p:sldId id="279" r:id="rId15"/>
    <p:sldId id="280" r:id="rId16"/>
    <p:sldId id="277" r:id="rId17"/>
    <p:sldId id="281" r:id="rId18"/>
    <p:sldId id="285" r:id="rId19"/>
  </p:sldIdLst>
  <p:sldSz cx="9144000" cy="6858000" type="screen4x3"/>
  <p:notesSz cx="6797675" cy="992822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a" initials="" lastIdx="4" clrIdx="0"/>
  <p:cmAuthor id="2" name="Jasna Tomašević" initials="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60"/>
  </p:normalViewPr>
  <p:slideViewPr>
    <p:cSldViewPr>
      <p:cViewPr varScale="1">
        <p:scale>
          <a:sx n="109" d="100"/>
          <a:sy n="109" d="100"/>
        </p:scale>
        <p:origin x="177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A7B575-B4DB-4C18-9F28-3DCE0754264E}" type="datetimeFigureOut">
              <a:rPr lang="en-US"/>
              <a:pPr>
                <a:defRPr/>
              </a:pPr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350832-995F-4FBB-8C3D-385A72BF7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-14887575" y="-12807950"/>
            <a:ext cx="18073688" cy="135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0838" cy="445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3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3555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5603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7651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9699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1747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3795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5843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7891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9939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7171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9219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1267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3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7411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9459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1507" name="Rectangle 2"/>
          <p:cNvSpPr>
            <a:spLocks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AD3D1-D54A-4915-AEC1-C257363FA6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91923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9D58D-EBD2-4AB7-861D-4A006D2044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75561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BF62-EEF3-4508-B914-A502C24F36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9268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89B13-F795-437F-B290-8F250108F3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3068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11CA0-D779-4169-97BE-918B263C0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7147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29D94-F66A-43FF-B1AB-D421F7E80B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90206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E8D2F-9EEA-48C7-8B53-E3E8B278C1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5373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44105-CA44-43CA-A945-9A293B2EDB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99768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0163A-0768-444A-B1B6-06A08F5599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29614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401D7-1D28-4C0D-ACFC-6D508B1FE5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59817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B3199-1589-4EDC-98A8-996F77FC15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76938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917B5-22EC-46D5-9754-C59AF06B50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1486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Tx/>
              <a:buFontTx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Tx/>
              <a:buFontTx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111FBD7-9A50-413A-BABA-AD3A3D3923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opkp@mfin.gov.r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849313" y="1196975"/>
            <a:ext cx="7767637" cy="3816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r-Cyrl-RS" alt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alt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alt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имплементације капиталног пројекта </a:t>
            </a:r>
            <a:br>
              <a:rPr lang="sr-Cyrl-RS" alt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alt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(Образац бр.</a:t>
            </a:r>
            <a:r>
              <a:rPr lang="en-US" alt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endParaRPr lang="ru-RU" altLang="en-US" sz="4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916113"/>
            <a:ext cx="9215438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sr-Cyrl-CS" alt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Инструкције за попуњавање обрасца</a:t>
            </a:r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sr-Cyrl-CS" altLang="en-US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2253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49500"/>
            <a:ext cx="607695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64163" y="2708275"/>
            <a:ext cx="3671887" cy="3694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У овој табели треба попунити динамички план за наведене активности из Табеле 3.4. Првом годином имплементације капиталног пројекта сматра се прва фискална година у којој постоје обезбеђена финансијска средства за спровођење активности у имплементацији пројекта, како је дефинисано Уредбом. Обележити почетну годину имплементације капиталног пројекта. </a:t>
            </a:r>
          </a:p>
        </p:txBody>
      </p:sp>
      <p:cxnSp>
        <p:nvCxnSpPr>
          <p:cNvPr id="22534" name="Straight Arrow Connector 13"/>
          <p:cNvCxnSpPr>
            <a:cxnSpLocks noChangeShapeType="1"/>
            <a:stCxn id="11" idx="1"/>
          </p:cNvCxnSpPr>
          <p:nvPr/>
        </p:nvCxnSpPr>
        <p:spPr bwMode="auto">
          <a:xfrm flipH="1" flipV="1">
            <a:off x="2411413" y="3284538"/>
            <a:ext cx="2952750" cy="1270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35" name="Up-Down Arrow 6"/>
          <p:cNvSpPr>
            <a:spLocks noChangeArrowheads="1"/>
          </p:cNvSpPr>
          <p:nvPr/>
        </p:nvSpPr>
        <p:spPr bwMode="auto">
          <a:xfrm>
            <a:off x="900113" y="4005263"/>
            <a:ext cx="287337" cy="1871662"/>
          </a:xfrm>
          <a:prstGeom prst="upDownArrow">
            <a:avLst>
              <a:gd name="adj1" fmla="val 50000"/>
              <a:gd name="adj2" fmla="val 50120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2352675"/>
            <a:ext cx="6029325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450013" y="3860800"/>
            <a:ext cx="2536825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Листа активности из Табеле 3.4. </a:t>
            </a:r>
            <a:endParaRPr lang="en-US" dirty="0"/>
          </a:p>
        </p:txBody>
      </p:sp>
      <p:cxnSp>
        <p:nvCxnSpPr>
          <p:cNvPr id="24582" name="Straight Arrow Connector 13"/>
          <p:cNvCxnSpPr>
            <a:cxnSpLocks noChangeShapeType="1"/>
            <a:stCxn id="12" idx="1"/>
          </p:cNvCxnSpPr>
          <p:nvPr/>
        </p:nvCxnSpPr>
        <p:spPr bwMode="auto">
          <a:xfrm flipH="1" flipV="1">
            <a:off x="3276600" y="4686300"/>
            <a:ext cx="3173413" cy="2190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6450013" y="2593975"/>
            <a:ext cx="2544762" cy="1200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Година 1 – обележити почетну годину имплементације капиталног пројекта.	</a:t>
            </a:r>
            <a:endParaRPr lang="en-US" dirty="0"/>
          </a:p>
        </p:txBody>
      </p:sp>
      <p:cxnSp>
        <p:nvCxnSpPr>
          <p:cNvPr id="24584" name="Straight Arrow Connector 9"/>
          <p:cNvCxnSpPr>
            <a:cxnSpLocks noChangeShapeType="1"/>
            <a:stCxn id="9" idx="1"/>
          </p:cNvCxnSpPr>
          <p:nvPr/>
        </p:nvCxnSpPr>
        <p:spPr bwMode="auto">
          <a:xfrm flipH="1">
            <a:off x="2339975" y="3194050"/>
            <a:ext cx="4110038" cy="254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6450013" y="4581525"/>
            <a:ext cx="2536825" cy="6445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Приказати почетак и </a:t>
            </a:r>
            <a:r>
              <a:rPr lang="sr-Cyrl-RS" b="1" dirty="0"/>
              <a:t>трајање</a:t>
            </a:r>
            <a:r>
              <a:rPr lang="sr-Cyrl-RS" dirty="0"/>
              <a:t> активности.</a:t>
            </a:r>
            <a:endParaRPr lang="en-US" dirty="0"/>
          </a:p>
        </p:txBody>
      </p:sp>
      <p:cxnSp>
        <p:nvCxnSpPr>
          <p:cNvPr id="24586" name="Straight Arrow Connector 12"/>
          <p:cNvCxnSpPr>
            <a:cxnSpLocks noChangeShapeType="1"/>
            <a:stCxn id="11" idx="1"/>
          </p:cNvCxnSpPr>
          <p:nvPr/>
        </p:nvCxnSpPr>
        <p:spPr bwMode="auto">
          <a:xfrm flipH="1" flipV="1">
            <a:off x="1293813" y="4159250"/>
            <a:ext cx="5156200" cy="2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7" name="Up-Down Arrow 12"/>
          <p:cNvSpPr>
            <a:spLocks noChangeArrowheads="1"/>
          </p:cNvSpPr>
          <p:nvPr/>
        </p:nvSpPr>
        <p:spPr bwMode="auto">
          <a:xfrm>
            <a:off x="900113" y="4005263"/>
            <a:ext cx="287337" cy="1871662"/>
          </a:xfrm>
          <a:prstGeom prst="upDownArrow">
            <a:avLst>
              <a:gd name="adj1" fmla="val 50000"/>
              <a:gd name="adj2" fmla="val 50120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26628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6248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35713" y="2444750"/>
            <a:ext cx="2700337" cy="1200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У овој табели треба попунити финансијски план за активности наведене у Табели 3.4. </a:t>
            </a:r>
            <a:endParaRPr lang="en-US" dirty="0"/>
          </a:p>
        </p:txBody>
      </p:sp>
      <p:cxnSp>
        <p:nvCxnSpPr>
          <p:cNvPr id="26630" name="Straight Arrow Connector 6"/>
          <p:cNvCxnSpPr>
            <a:cxnSpLocks noChangeShapeType="1"/>
            <a:stCxn id="6" idx="1"/>
          </p:cNvCxnSpPr>
          <p:nvPr/>
        </p:nvCxnSpPr>
        <p:spPr bwMode="auto">
          <a:xfrm flipH="1" flipV="1">
            <a:off x="4067175" y="2708275"/>
            <a:ext cx="2268538" cy="3365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6335713" y="4221163"/>
            <a:ext cx="2700337" cy="14763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За приказану динамику активности која је дата у Табели 4.1 треба одредити финансијски садржај.</a:t>
            </a:r>
            <a:endParaRPr lang="en-US" dirty="0"/>
          </a:p>
        </p:txBody>
      </p:sp>
      <p:cxnSp>
        <p:nvCxnSpPr>
          <p:cNvPr id="26632" name="Straight Arrow Connector 11"/>
          <p:cNvCxnSpPr>
            <a:cxnSpLocks noChangeShapeType="1"/>
            <a:stCxn id="11" idx="1"/>
          </p:cNvCxnSpPr>
          <p:nvPr/>
        </p:nvCxnSpPr>
        <p:spPr bwMode="auto">
          <a:xfrm flipH="1" flipV="1">
            <a:off x="2484438" y="4365625"/>
            <a:ext cx="3851275" cy="593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3" name="Up-Down Arrow 11"/>
          <p:cNvSpPr>
            <a:spLocks noChangeArrowheads="1"/>
          </p:cNvSpPr>
          <p:nvPr/>
        </p:nvSpPr>
        <p:spPr bwMode="auto">
          <a:xfrm>
            <a:off x="990600" y="3627438"/>
            <a:ext cx="288925" cy="1282700"/>
          </a:xfrm>
          <a:prstGeom prst="upDownArrow">
            <a:avLst>
              <a:gd name="adj1" fmla="val 50000"/>
              <a:gd name="adj2" fmla="val 49863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2867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09"/>
          <a:stretch>
            <a:fillRect/>
          </a:stretch>
        </p:blipFill>
        <p:spPr bwMode="auto">
          <a:xfrm>
            <a:off x="457200" y="2349500"/>
            <a:ext cx="3827463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677" name="Straight Arrow Connector 11"/>
          <p:cNvCxnSpPr>
            <a:cxnSpLocks noChangeShapeType="1"/>
            <a:stCxn id="11" idx="1"/>
          </p:cNvCxnSpPr>
          <p:nvPr/>
        </p:nvCxnSpPr>
        <p:spPr bwMode="auto">
          <a:xfrm flipH="1" flipV="1">
            <a:off x="2411413" y="3873500"/>
            <a:ext cx="1655762" cy="1841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8" name="Up-Down Arrow 11"/>
          <p:cNvSpPr>
            <a:spLocks noChangeArrowheads="1"/>
          </p:cNvSpPr>
          <p:nvPr/>
        </p:nvSpPr>
        <p:spPr bwMode="auto">
          <a:xfrm>
            <a:off x="990600" y="3644900"/>
            <a:ext cx="288925" cy="1282700"/>
          </a:xfrm>
          <a:prstGeom prst="upDownArrow">
            <a:avLst>
              <a:gd name="adj1" fmla="val 50000"/>
              <a:gd name="adj2" fmla="val 49863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067175" y="2349500"/>
            <a:ext cx="4968875" cy="3416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Начин рачунања</a:t>
            </a:r>
            <a:r>
              <a:rPr lang="en-US" dirty="0"/>
              <a:t> </a:t>
            </a:r>
            <a:r>
              <a:rPr lang="sr-Cyrl-RS" dirty="0"/>
              <a:t>финансијске имплементације пројекта (пример):</a:t>
            </a:r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</p:txBody>
      </p:sp>
      <p:pic>
        <p:nvPicPr>
          <p:cNvPr id="2868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997200"/>
            <a:ext cx="4852988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3072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6248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61113" y="2813050"/>
            <a:ext cx="2700337" cy="1200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Процентуална вредност по кварталима за дату активносту.</a:t>
            </a:r>
          </a:p>
        </p:txBody>
      </p:sp>
      <p:cxnSp>
        <p:nvCxnSpPr>
          <p:cNvPr id="30726" name="Straight Arrow Connector 6"/>
          <p:cNvCxnSpPr>
            <a:cxnSpLocks noChangeShapeType="1"/>
            <a:stCxn id="6" idx="1"/>
          </p:cNvCxnSpPr>
          <p:nvPr/>
        </p:nvCxnSpPr>
        <p:spPr bwMode="auto">
          <a:xfrm flipH="1">
            <a:off x="2139950" y="3413125"/>
            <a:ext cx="4221163" cy="4016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6345238" y="4221163"/>
            <a:ext cx="2701925" cy="92233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Збир процентуалних вредности за дати квартал.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35713" y="5292725"/>
            <a:ext cx="2700337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Висина износа за дати квартал у РСД.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 bwMode="auto">
          <a:xfrm>
            <a:off x="2011363" y="3573463"/>
            <a:ext cx="257175" cy="1336675"/>
          </a:xfrm>
          <a:prstGeom prst="roundRect">
            <a:avLst/>
          </a:prstGeom>
          <a:solidFill>
            <a:schemeClr val="accent1">
              <a:lumMod val="5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22" name="Rounded Rectangle 21"/>
          <p:cNvSpPr/>
          <p:nvPr/>
        </p:nvSpPr>
        <p:spPr bwMode="auto">
          <a:xfrm>
            <a:off x="2011363" y="4976813"/>
            <a:ext cx="257175" cy="279400"/>
          </a:xfrm>
          <a:prstGeom prst="roundRect">
            <a:avLst/>
          </a:prstGeom>
          <a:solidFill>
            <a:schemeClr val="accent1">
              <a:lumMod val="50000"/>
              <a:alpha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2011363" y="5341938"/>
            <a:ext cx="257175" cy="2794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30732" name="Up-Down Arrow 13"/>
          <p:cNvSpPr>
            <a:spLocks noChangeArrowheads="1"/>
          </p:cNvSpPr>
          <p:nvPr/>
        </p:nvSpPr>
        <p:spPr bwMode="auto">
          <a:xfrm>
            <a:off x="990600" y="3627438"/>
            <a:ext cx="288925" cy="1282700"/>
          </a:xfrm>
          <a:prstGeom prst="upDownArrow">
            <a:avLst>
              <a:gd name="adj1" fmla="val 50000"/>
              <a:gd name="adj2" fmla="val 49863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cxnSp>
        <p:nvCxnSpPr>
          <p:cNvPr id="30733" name="Straight Arrow Connector 11"/>
          <p:cNvCxnSpPr>
            <a:cxnSpLocks noChangeShapeType="1"/>
            <a:stCxn id="11" idx="1"/>
          </p:cNvCxnSpPr>
          <p:nvPr/>
        </p:nvCxnSpPr>
        <p:spPr bwMode="auto">
          <a:xfrm flipH="1">
            <a:off x="2124075" y="4681538"/>
            <a:ext cx="4221163" cy="382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4" name="Straight Arrow Connector 15"/>
          <p:cNvCxnSpPr>
            <a:cxnSpLocks noChangeShapeType="1"/>
            <a:stCxn id="15" idx="1"/>
          </p:cNvCxnSpPr>
          <p:nvPr/>
        </p:nvCxnSpPr>
        <p:spPr bwMode="auto">
          <a:xfrm flipH="1" flipV="1">
            <a:off x="2139950" y="5481638"/>
            <a:ext cx="4195763" cy="1349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32772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6248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335713" y="2435225"/>
            <a:ext cx="2700337" cy="1200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Збир свих процентуалних вредности пројекта треба да износи 100%.</a:t>
            </a:r>
            <a:endParaRPr lang="en-US" dirty="0"/>
          </a:p>
        </p:txBody>
      </p:sp>
      <p:cxnSp>
        <p:nvCxnSpPr>
          <p:cNvPr id="32774" name="Straight Arrow Connector 11"/>
          <p:cNvCxnSpPr>
            <a:cxnSpLocks noChangeShapeType="1"/>
          </p:cNvCxnSpPr>
          <p:nvPr/>
        </p:nvCxnSpPr>
        <p:spPr bwMode="auto">
          <a:xfrm flipH="1">
            <a:off x="3581400" y="2997200"/>
            <a:ext cx="2754313" cy="21066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75" name="Straight Arrow Connector 15"/>
          <p:cNvCxnSpPr>
            <a:cxnSpLocks noChangeShapeType="1"/>
          </p:cNvCxnSpPr>
          <p:nvPr/>
        </p:nvCxnSpPr>
        <p:spPr bwMode="auto">
          <a:xfrm flipH="1">
            <a:off x="4932363" y="4508500"/>
            <a:ext cx="1403350" cy="9890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ounded Rectangle 8"/>
          <p:cNvSpPr/>
          <p:nvPr/>
        </p:nvSpPr>
        <p:spPr bwMode="auto">
          <a:xfrm>
            <a:off x="1692275" y="5003800"/>
            <a:ext cx="4895850" cy="225425"/>
          </a:xfrm>
          <a:prstGeom prst="roundRect">
            <a:avLst/>
          </a:prstGeom>
          <a:solidFill>
            <a:schemeClr val="accent1">
              <a:lumMod val="5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17" name="Rounded Rectangle 16"/>
          <p:cNvSpPr/>
          <p:nvPr/>
        </p:nvSpPr>
        <p:spPr bwMode="auto">
          <a:xfrm>
            <a:off x="1692275" y="5348288"/>
            <a:ext cx="4895850" cy="225425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45238" y="4064000"/>
            <a:ext cx="2701925" cy="20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Збир износа за све активности пројекта треба да буде једнак наведеној процењеној вредности пројекта која је дата у Табели 3.1.</a:t>
            </a:r>
            <a:endParaRPr lang="en-US" dirty="0"/>
          </a:p>
        </p:txBody>
      </p:sp>
      <p:sp>
        <p:nvSpPr>
          <p:cNvPr id="32779" name="Up-Down Arrow 11"/>
          <p:cNvSpPr>
            <a:spLocks noChangeArrowheads="1"/>
          </p:cNvSpPr>
          <p:nvPr/>
        </p:nvSpPr>
        <p:spPr bwMode="auto">
          <a:xfrm>
            <a:off x="990600" y="3627438"/>
            <a:ext cx="288925" cy="1241425"/>
          </a:xfrm>
          <a:prstGeom prst="upDownArrow">
            <a:avLst>
              <a:gd name="adj1" fmla="val 50000"/>
              <a:gd name="adj2" fmla="val 49850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3482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59150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3786188"/>
            <a:ext cx="7931150" cy="295433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>
                <a:solidFill>
                  <a:schemeClr val="bg1"/>
                </a:solidFill>
              </a:rPr>
              <a:t>Коментари овлашћеног предлагача треба да садрже: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bg1"/>
                </a:solidFill>
              </a:rPr>
              <a:t>Сажет наративни опис тренутне фазе пројекта;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bg1"/>
                </a:solidFill>
              </a:rPr>
              <a:t>Информације о претходно реализованом делу пројекта;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Информације о планираним активностима за наредни период са предвиђеним роковима;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Информације о статусу предуслова неопходних за реализацију пројекта: </a:t>
            </a:r>
          </a:p>
          <a:p>
            <a:pPr>
              <a:defRPr/>
            </a:pPr>
            <a:r>
              <a:rPr lang="sr-Cyrl-RS" dirty="0">
                <a:solidFill>
                  <a:schemeClr val="bg1"/>
                </a:solidFill>
              </a:rPr>
              <a:t>     </a:t>
            </a:r>
            <a:r>
              <a:rPr lang="sr-Cyrl-RS" u="sng" dirty="0">
                <a:solidFill>
                  <a:schemeClr val="bg1"/>
                </a:solidFill>
              </a:rPr>
              <a:t>Неки од предуслова могу бити:</a:t>
            </a:r>
          </a:p>
          <a:p>
            <a:pPr lvl="1" indent="0">
              <a:defRPr/>
            </a:pPr>
            <a:r>
              <a:rPr lang="sr-Cyrl-RS" sz="1400" dirty="0">
                <a:solidFill>
                  <a:schemeClr val="bg1"/>
                </a:solidFill>
              </a:rPr>
              <a:t>Сагласности и дозволе;			 	Набавка земљишта/објекта;</a:t>
            </a:r>
          </a:p>
          <a:p>
            <a:pPr lvl="1" indent="0">
              <a:defRPr/>
            </a:pPr>
            <a:r>
              <a:rPr lang="sr-Cyrl-RS" sz="1400" dirty="0">
                <a:solidFill>
                  <a:schemeClr val="bg1"/>
                </a:solidFill>
              </a:rPr>
              <a:t>Уговарање финансијских оквира;	 	Техничка документација;</a:t>
            </a:r>
          </a:p>
          <a:p>
            <a:pPr lvl="1" indent="0">
              <a:defRPr/>
            </a:pPr>
            <a:r>
              <a:rPr lang="sr-Cyrl-RS" sz="1400" dirty="0">
                <a:solidFill>
                  <a:schemeClr val="bg1"/>
                </a:solidFill>
              </a:rPr>
              <a:t>Уговарање извођења радова и надзора над истим;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3686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59150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3786188"/>
            <a:ext cx="7931150" cy="23082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>
                <a:solidFill>
                  <a:schemeClr val="bg1"/>
                </a:solidFill>
              </a:rPr>
              <a:t>Коментари овлашћеног предлагача треба да садрже: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Уколико је извор финансирања из кредита, навести да ли је за исти дата гаранција Републике Србије;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Уколико је извор финансирања у иностраној валути, навести званични средњи курс по ком је вршена конверзија валуте, као и датум конверзије;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Навести све битније претпоставке узете приликом попуњавања овог обрасца.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723900" y="2100263"/>
            <a:ext cx="7767638" cy="3816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r-Cyrl-R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мејл: </a:t>
            </a:r>
            <a:r>
              <a:rPr lang="en-U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opkp@mfin.gov.rs</a:t>
            </a:r>
            <a:r>
              <a:rPr lang="en-U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</a:t>
            </a:r>
            <a:r>
              <a:rPr lang="sr-Latn-R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+381 11 3642 678</a:t>
            </a:r>
            <a:br>
              <a:rPr lang="sr-Latn-R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alt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en-US" sz="4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1916113"/>
            <a:ext cx="9215438" cy="72072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sr-Cyrl-CS" alt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 Групе за</a:t>
            </a:r>
            <a:r>
              <a:rPr lang="en-US" alt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оцену и</a:t>
            </a:r>
            <a:r>
              <a:rPr lang="sr-Cyrl-CS" alt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праћење капиталних пројеката</a:t>
            </a:r>
            <a:endParaRPr lang="sr-Cyrl-CS" alt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sr-Cyrl-CS" alt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Појашњења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пројекте које</a:t>
            </a:r>
            <a:r>
              <a:rPr lang="sr-Cyrl-R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Републичка</a:t>
            </a:r>
            <a:r>
              <a:rPr lang="sr-Cyrl-R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комисија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капиталне инвестиције усвоји на Листи приоритетних припремљених пројеката,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влашћени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предлагач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подноси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имплементације пројекта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Министарству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финансија.</a:t>
            </a:r>
            <a:r>
              <a:rPr lang="sr-Cyrl-R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Овлашћени предлагач подноси образац плана имплементације капиталног пројекта након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усвајања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Листе приоритетних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припремљених пројеката од стране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Републичке комисиј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капиталне инвестиције, а пре отпочињања имплементације пројекта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spcBef>
                <a:spcPts val="950"/>
              </a:spcBef>
              <a:buFontTx/>
              <a:buNone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sz="1600" dirty="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sz="30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Појашњења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имплементације капиталног пројекта садржи: </a:t>
            </a:r>
            <a:endParaRPr lang="sr-Cyrl-R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азив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пројекта; основне податке о пројекту; основне податке о предлагачу идеје капиталног пројекта, овлашћеном предлагачу и другим релевантним актерима који учествују у реализацији пројекта; податке о финансијском аспекту пројекта; динамику реализације пројекта; динамику финансијске реализације пројекта и евентуалне коментаре овлашћеног предлагача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Cyrl-R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spcBef>
                <a:spcPts val="950"/>
              </a:spcBef>
              <a:buFontTx/>
              <a:buNone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sz="30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Шифра овлашћеног предлагача </a:t>
            </a:r>
          </a:p>
          <a:p>
            <a:pPr lvl="1"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Организациона шифра директног корисника буџетских </a:t>
            </a:r>
            <a:r>
              <a:rPr lang="sr-Cyrl-R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средстава.</a:t>
            </a:r>
            <a:endParaRPr lang="sr-Cyrl-C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C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Идентификациона ознака </a:t>
            </a:r>
            <a:r>
              <a:rPr lang="sr-Cyrl-C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пројекта:</a:t>
            </a:r>
            <a:endParaRPr lang="sr-Cyrl-C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C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Додељује се кад Министарство за европске интеграције (за оне пројекте за које оцени да су стратешки релевантни) </a:t>
            </a:r>
            <a:r>
              <a:rPr lang="sr-Cyrl-C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проследи </a:t>
            </a:r>
            <a:r>
              <a:rPr lang="sr-Cyrl-C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Министарству финансија</a:t>
            </a:r>
            <a:r>
              <a:rPr lang="sr-Cyrl-C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за идентификацију </a:t>
            </a:r>
            <a:r>
              <a:rPr lang="sr-Cyrl-C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пројекта.</a:t>
            </a:r>
            <a:endParaRPr lang="sr-Cyrl-C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sr-Cyrl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стаје</a:t>
            </a:r>
            <a:r>
              <a:rPr lang="sr-Cyrl-CS" sz="2400" dirty="0" smtClean="0">
                <a:latin typeface="Times New Roman" panose="02020603050405020304" pitchFamily="18" charset="0"/>
              </a:rPr>
              <a:t> </a:t>
            </a:r>
            <a:r>
              <a:rPr lang="sr-Cyrl-CS" sz="2400" dirty="0">
                <a:latin typeface="Times New Roman" panose="02020603050405020304" pitchFamily="18" charset="0"/>
              </a:rPr>
              <a:t>јединствена и непромењена за сваки капитални пројекат, кроз целокупан пројектни циклус тог капиталног </a:t>
            </a:r>
            <a:r>
              <a:rPr lang="sr-Cyrl-CS" sz="2400" dirty="0" smtClean="0">
                <a:latin typeface="Times New Roman" panose="02020603050405020304" pitchFamily="18" charset="0"/>
              </a:rPr>
              <a:t>пројекта.</a:t>
            </a:r>
            <a:endParaRPr lang="sr-Cyrl-C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sz="3000" dirty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sz="3000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1229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76475"/>
            <a:ext cx="7415212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221" name="Straight Arrow Connector 7"/>
          <p:cNvCxnSpPr>
            <a:cxnSpLocks noChangeShapeType="1"/>
            <a:stCxn id="11" idx="1"/>
          </p:cNvCxnSpPr>
          <p:nvPr/>
        </p:nvCxnSpPr>
        <p:spPr bwMode="auto">
          <a:xfrm flipH="1">
            <a:off x="1835150" y="2247900"/>
            <a:ext cx="4392613" cy="17573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6227763" y="1785938"/>
            <a:ext cx="2808287" cy="92233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Дан почетка имплементације капиталног пројекта *1</a:t>
            </a:r>
            <a:endParaRPr lang="en-US" baseline="30000" dirty="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flipH="1">
            <a:off x="1949450" y="3263900"/>
            <a:ext cx="4278313" cy="155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6227763" y="2805113"/>
            <a:ext cx="2808287" cy="20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Дан завршетка имплементације : уписати датум који је дат у динамици реализације капиталног пројекта, који означава завршетак пројекта</a:t>
            </a:r>
            <a:r>
              <a:rPr lang="sr-Cyrl-RS" baseline="30000" dirty="0"/>
              <a:t>*</a:t>
            </a:r>
            <a:r>
              <a:rPr lang="en-US" baseline="30000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8313" y="5065713"/>
            <a:ext cx="8567737" cy="369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baseline="30000" dirty="0"/>
              <a:t>*1</a:t>
            </a:r>
            <a:r>
              <a:rPr lang="sr-Cyrl-RS" dirty="0"/>
              <a:t> Члан 19. став 2. Уредбе о управљању капиталним пројектима </a:t>
            </a:r>
            <a:r>
              <a:rPr lang="sr-Cyrl-RS" baseline="30000" dirty="0"/>
              <a:t> </a:t>
            </a:r>
            <a:endParaRPr lang="en-US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5524500"/>
            <a:ext cx="8578850" cy="3698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baseline="30000" dirty="0"/>
              <a:t>*</a:t>
            </a:r>
            <a:r>
              <a:rPr lang="en-US" baseline="30000" dirty="0"/>
              <a:t>2</a:t>
            </a:r>
            <a:r>
              <a:rPr lang="sr-Cyrl-RS" dirty="0"/>
              <a:t> Члан 19. став 2. Уредбе о управљању капиталним пројектима</a:t>
            </a:r>
            <a:endParaRPr lang="en-US" baseline="30000" dirty="0"/>
          </a:p>
        </p:txBody>
      </p:sp>
      <p:sp>
        <p:nvSpPr>
          <p:cNvPr id="2" name="Right Arrow 1"/>
          <p:cNvSpPr/>
          <p:nvPr/>
        </p:nvSpPr>
        <p:spPr bwMode="auto">
          <a:xfrm>
            <a:off x="627063" y="3055938"/>
            <a:ext cx="523875" cy="207962"/>
          </a:xfrm>
          <a:prstGeom prst="rightArrow">
            <a:avLst/>
          </a:prstGeom>
          <a:solidFill>
            <a:schemeClr val="accent6">
              <a:alpha val="5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7" grpId="1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62188"/>
            <a:ext cx="8229600" cy="37449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1434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6505575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56325" y="2349500"/>
            <a:ext cx="2870200" cy="28003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sz="1600" dirty="0">
                <a:solidFill>
                  <a:schemeClr val="bg1"/>
                </a:solidFill>
              </a:rPr>
              <a:t>Укупан износ неопходан за реализацију целог пројекта. Износ приказати и у изворној валути, и у РСД уколико је извор финансирања инострани. </a:t>
            </a:r>
            <a:r>
              <a:rPr lang="sr-Cyrl-RS" sz="1600" dirty="0"/>
              <a:t>Конверзију вршити </a:t>
            </a:r>
            <a:r>
              <a:rPr lang="sr-Cyrl-RS" sz="1600" dirty="0">
                <a:solidFill>
                  <a:schemeClr val="bg1"/>
                </a:solidFill>
              </a:rPr>
              <a:t>по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sr-Cyrl-RS" sz="1600" dirty="0">
                <a:solidFill>
                  <a:schemeClr val="bg1"/>
                </a:solidFill>
              </a:rPr>
              <a:t>званичном средњем курсу НБС на дан попуњавања обрасца (навести средњи курс, као и датум обрачуна)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56325" y="5445125"/>
            <a:ext cx="2870200" cy="584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sz="1600" dirty="0"/>
              <a:t>Навести све валуте које су у оптицају.</a:t>
            </a:r>
            <a:endParaRPr lang="en-US" sz="1600" dirty="0"/>
          </a:p>
        </p:txBody>
      </p:sp>
      <p:cxnSp>
        <p:nvCxnSpPr>
          <p:cNvPr id="14343" name="Straight Arrow Connector 12"/>
          <p:cNvCxnSpPr>
            <a:cxnSpLocks noChangeShapeType="1"/>
            <a:stCxn id="12" idx="1"/>
          </p:cNvCxnSpPr>
          <p:nvPr/>
        </p:nvCxnSpPr>
        <p:spPr bwMode="auto">
          <a:xfrm flipH="1" flipV="1">
            <a:off x="1042988" y="3860800"/>
            <a:ext cx="5113337" cy="18764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Straight Arrow Connector 12"/>
          <p:cNvCxnSpPr>
            <a:cxnSpLocks noChangeShapeType="1"/>
            <a:stCxn id="5" idx="1"/>
          </p:cNvCxnSpPr>
          <p:nvPr/>
        </p:nvCxnSpPr>
        <p:spPr bwMode="auto">
          <a:xfrm flipH="1" flipV="1">
            <a:off x="3059113" y="2781300"/>
            <a:ext cx="3097212" cy="968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12"/>
          <p:cNvCxnSpPr>
            <a:cxnSpLocks noChangeShapeType="1"/>
          </p:cNvCxnSpPr>
          <p:nvPr/>
        </p:nvCxnSpPr>
        <p:spPr bwMode="auto">
          <a:xfrm flipH="1" flipV="1">
            <a:off x="1619250" y="3860800"/>
            <a:ext cx="4537075" cy="18764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flipH="1" flipV="1">
            <a:off x="2339975" y="3860800"/>
            <a:ext cx="3816350" cy="18764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2"/>
          <p:cNvCxnSpPr>
            <a:cxnSpLocks noChangeShapeType="1"/>
            <a:stCxn id="12" idx="1"/>
          </p:cNvCxnSpPr>
          <p:nvPr/>
        </p:nvCxnSpPr>
        <p:spPr bwMode="auto">
          <a:xfrm flipH="1" flipV="1">
            <a:off x="3492500" y="3860800"/>
            <a:ext cx="2663825" cy="18764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62188"/>
            <a:ext cx="8229600" cy="37449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1638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6505575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156325" y="2276475"/>
            <a:ext cx="2870200" cy="20621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sz="1600" dirty="0">
                <a:solidFill>
                  <a:schemeClr val="bg1"/>
                </a:solidFill>
              </a:rPr>
              <a:t>Именовати сваки од извора финансирања. За иностране изворе, унети уговорене износе у изворној валути и у РСД по званичном средњем курсу НБС на дан конверзије валута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r>
              <a:rPr lang="sr-Cyrl-RS" sz="1600" dirty="0">
                <a:solidFill>
                  <a:schemeClr val="bg1"/>
                </a:solidFill>
              </a:rPr>
              <a:t> </a:t>
            </a:r>
            <a:endParaRPr lang="en-US" sz="1600" b="1" baseline="30000" dirty="0">
              <a:solidFill>
                <a:schemeClr val="bg1"/>
              </a:solidFill>
            </a:endParaRPr>
          </a:p>
        </p:txBody>
      </p:sp>
      <p:cxnSp>
        <p:nvCxnSpPr>
          <p:cNvPr id="16390" name="Straight Arrow Connector 14"/>
          <p:cNvCxnSpPr>
            <a:cxnSpLocks noChangeShapeType="1"/>
            <a:stCxn id="14" idx="1"/>
          </p:cNvCxnSpPr>
          <p:nvPr/>
        </p:nvCxnSpPr>
        <p:spPr bwMode="auto">
          <a:xfrm flipH="1">
            <a:off x="2124075" y="3306763"/>
            <a:ext cx="4032250" cy="842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457200" y="5927725"/>
            <a:ext cx="8362950" cy="8302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sz="1600" dirty="0"/>
              <a:t>Сабрати све изворе финансирања и приказати укупан износ</a:t>
            </a:r>
            <a:r>
              <a:rPr lang="sr-Cyrl-RS" sz="1600" dirty="0">
                <a:solidFill>
                  <a:schemeClr val="bg1"/>
                </a:solidFill>
              </a:rPr>
              <a:t> само у РСД. Конверзију вршити по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sr-Cyrl-RS" sz="1600" dirty="0">
                <a:solidFill>
                  <a:schemeClr val="bg1"/>
                </a:solidFill>
              </a:rPr>
              <a:t>званичном средњем </a:t>
            </a:r>
            <a:r>
              <a:rPr lang="sr-Cyrl-RS" sz="1600">
                <a:solidFill>
                  <a:schemeClr val="bg1"/>
                </a:solidFill>
              </a:rPr>
              <a:t>курсу НБС, </a:t>
            </a:r>
            <a:r>
              <a:rPr lang="sr-Cyrl-RS" sz="1600" dirty="0">
                <a:solidFill>
                  <a:schemeClr val="bg1"/>
                </a:solidFill>
              </a:rPr>
              <a:t>на дан конверзије валута (навести средњи курс, као и датум обрачуна).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6392" name="Curved Connector 2"/>
          <p:cNvCxnSpPr>
            <a:cxnSpLocks noChangeShapeType="1"/>
            <a:stCxn id="15" idx="3"/>
          </p:cNvCxnSpPr>
          <p:nvPr/>
        </p:nvCxnSpPr>
        <p:spPr bwMode="auto">
          <a:xfrm flipH="1" flipV="1">
            <a:off x="6588125" y="5626100"/>
            <a:ext cx="2232025" cy="717550"/>
          </a:xfrm>
          <a:prstGeom prst="curvedConnector3">
            <a:avLst>
              <a:gd name="adj1" fmla="val -10241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3" name="Straight Arrow Connector 14"/>
          <p:cNvCxnSpPr>
            <a:cxnSpLocks noChangeShapeType="1"/>
            <a:stCxn id="14" idx="1"/>
          </p:cNvCxnSpPr>
          <p:nvPr/>
        </p:nvCxnSpPr>
        <p:spPr bwMode="auto">
          <a:xfrm flipH="1">
            <a:off x="4572000" y="3306763"/>
            <a:ext cx="1584325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148263" y="2290763"/>
            <a:ext cx="3883025" cy="9239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>
                <a:solidFill>
                  <a:schemeClr val="bg1"/>
                </a:solidFill>
              </a:rPr>
              <a:t>Навести све битније активности планиране у току имплементације капиталног пројекта.</a:t>
            </a:r>
          </a:p>
        </p:txBody>
      </p:sp>
      <p:pic>
        <p:nvPicPr>
          <p:cNvPr id="1843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06638"/>
            <a:ext cx="37052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438" name="Straight Arrow Connector 12"/>
          <p:cNvCxnSpPr>
            <a:cxnSpLocks noChangeShapeType="1"/>
            <a:stCxn id="12" idx="1"/>
          </p:cNvCxnSpPr>
          <p:nvPr/>
        </p:nvCxnSpPr>
        <p:spPr bwMode="auto">
          <a:xfrm flipH="1">
            <a:off x="1042988" y="2752725"/>
            <a:ext cx="4105275" cy="6683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5148263" y="3306763"/>
            <a:ext cx="3878262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Навести појединачно планиране износе за сваку активност у РСД.</a:t>
            </a:r>
            <a:endParaRPr lang="en-US" dirty="0"/>
          </a:p>
        </p:txBody>
      </p:sp>
      <p:cxnSp>
        <p:nvCxnSpPr>
          <p:cNvPr id="18440" name="Straight Arrow Connector 16"/>
          <p:cNvCxnSpPr>
            <a:cxnSpLocks noChangeShapeType="1"/>
            <a:stCxn id="16" idx="1"/>
          </p:cNvCxnSpPr>
          <p:nvPr/>
        </p:nvCxnSpPr>
        <p:spPr bwMode="auto">
          <a:xfrm flipH="1">
            <a:off x="3203575" y="3630613"/>
            <a:ext cx="1944688" cy="158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457200" y="4437063"/>
            <a:ext cx="8569325" cy="21859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Циљ навођења планираних активности јесте ближе праћење реализације пројекта. Сходно наведеном, неопходно је ове активности разложити на што више смислених целина које прате прогрес пројекта. </a:t>
            </a:r>
          </a:p>
          <a:p>
            <a:pPr>
              <a:defRPr/>
            </a:pPr>
            <a:endParaRPr lang="sr-Cyrl-RS" sz="800" dirty="0"/>
          </a:p>
          <a:p>
            <a:pPr>
              <a:defRPr/>
            </a:pPr>
            <a:r>
              <a:rPr lang="sr-Cyrl-RS" u="sng" dirty="0"/>
              <a:t>Активности које могу да се нађу на листи:</a:t>
            </a:r>
          </a:p>
          <a:p>
            <a:pPr marL="457200" lvl="1" indent="0">
              <a:defRPr/>
            </a:pPr>
            <a:r>
              <a:rPr lang="sr-Cyrl-RS" sz="1400" dirty="0">
                <a:solidFill>
                  <a:schemeClr val="accent3"/>
                </a:solidFill>
              </a:rPr>
              <a:t>Грађевински радови (поделити по фазама радова);		Пројектовање; </a:t>
            </a:r>
          </a:p>
          <a:p>
            <a:pPr marL="457200" lvl="1" indent="0">
              <a:defRPr/>
            </a:pPr>
            <a:r>
              <a:rPr lang="sr-Cyrl-RS" sz="1400" dirty="0">
                <a:solidFill>
                  <a:schemeClr val="accent3"/>
                </a:solidFill>
              </a:rPr>
              <a:t>Набавка опреме;								Монтажа опреме;	</a:t>
            </a:r>
          </a:p>
          <a:p>
            <a:pPr marL="457200" lvl="1" indent="0">
              <a:defRPr/>
            </a:pPr>
            <a:r>
              <a:rPr lang="sr-Cyrl-RS" sz="1400" dirty="0">
                <a:solidFill>
                  <a:schemeClr val="accent3"/>
                </a:solidFill>
              </a:rPr>
              <a:t>Мање целине пројекта; 							Фазе и подфазе пројекта;</a:t>
            </a:r>
          </a:p>
          <a:p>
            <a:pPr marL="457200" lvl="1" indent="0">
              <a:defRPr/>
            </a:pPr>
            <a:r>
              <a:rPr lang="sr-Cyrl-RS" sz="1400" dirty="0">
                <a:solidFill>
                  <a:schemeClr val="accent3"/>
                </a:solidFill>
              </a:rPr>
              <a:t>Надзор и консултантске услуге;						Уговори;</a:t>
            </a:r>
          </a:p>
        </p:txBody>
      </p:sp>
      <p:sp>
        <p:nvSpPr>
          <p:cNvPr id="18442" name="Up-Down Arrow 9"/>
          <p:cNvSpPr>
            <a:spLocks noChangeArrowheads="1"/>
          </p:cNvSpPr>
          <p:nvPr/>
        </p:nvSpPr>
        <p:spPr bwMode="auto">
          <a:xfrm>
            <a:off x="755650" y="2997200"/>
            <a:ext cx="287338" cy="992188"/>
          </a:xfrm>
          <a:prstGeom prst="upDownArrow">
            <a:avLst>
              <a:gd name="adj1" fmla="val 50000"/>
              <a:gd name="adj2" fmla="val 50117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 smtClean="0"/>
          </a:p>
        </p:txBody>
      </p:sp>
      <p:pic>
        <p:nvPicPr>
          <p:cNvPr id="20484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039938"/>
            <a:ext cx="5083175" cy="448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5" name="Straight Arrow Connector 14"/>
          <p:cNvCxnSpPr>
            <a:cxnSpLocks noChangeShapeType="1"/>
          </p:cNvCxnSpPr>
          <p:nvPr/>
        </p:nvCxnSpPr>
        <p:spPr bwMode="auto">
          <a:xfrm>
            <a:off x="1258888" y="2492375"/>
            <a:ext cx="3744912" cy="2160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6" name="Straight Arrow Connector 18"/>
          <p:cNvCxnSpPr>
            <a:cxnSpLocks noChangeShapeType="1"/>
          </p:cNvCxnSpPr>
          <p:nvPr/>
        </p:nvCxnSpPr>
        <p:spPr bwMode="auto">
          <a:xfrm flipV="1">
            <a:off x="2771775" y="4724400"/>
            <a:ext cx="2447925" cy="15843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5878513" y="3578225"/>
            <a:ext cx="2808287" cy="9239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Висина износа у овим пољима је идентична и приказана у РСД.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Background MF ">
  <a:themeElements>
    <a:clrScheme name="Background MF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ckground MF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ackground MF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2104</TotalTime>
  <Words>829</Words>
  <Application>Microsoft Office PowerPoint</Application>
  <PresentationFormat>On-screen Show (4:3)</PresentationFormat>
  <Paragraphs>80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Verdana</vt:lpstr>
      <vt:lpstr>Background MF </vt:lpstr>
      <vt:lpstr> План имплементације капиталног пројекта  (Образац бр. 5)</vt:lpstr>
      <vt:lpstr>Појашњења</vt:lpstr>
      <vt:lpstr>Појашњења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Е мејл: opkp@mfin.gov.rs  Телефон: +381 11 3642 678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 ЦАРИНСКИ ЗАКОН</dc:title>
  <dc:creator>Milka Vucicevic</dc:creator>
  <cp:lastModifiedBy>Jasna Tomašević</cp:lastModifiedBy>
  <cp:revision>265</cp:revision>
  <cp:lastPrinted>2020-06-05T09:17:08Z</cp:lastPrinted>
  <dcterms:created xsi:type="dcterms:W3CDTF">2010-03-30T12:54:08Z</dcterms:created>
  <dcterms:modified xsi:type="dcterms:W3CDTF">2020-06-15T13:05:06Z</dcterms:modified>
</cp:coreProperties>
</file>