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0"/>
  </p:notesMasterIdLst>
  <p:sldIdLst>
    <p:sldId id="256" r:id="rId2"/>
    <p:sldId id="286" r:id="rId3"/>
    <p:sldId id="287" r:id="rId4"/>
    <p:sldId id="284" r:id="rId5"/>
    <p:sldId id="271" r:id="rId6"/>
    <p:sldId id="272" r:id="rId7"/>
    <p:sldId id="288" r:id="rId8"/>
    <p:sldId id="289" r:id="rId9"/>
    <p:sldId id="282" r:id="rId10"/>
    <p:sldId id="274" r:id="rId11"/>
    <p:sldId id="278" r:id="rId12"/>
    <p:sldId id="276" r:id="rId13"/>
    <p:sldId id="290" r:id="rId14"/>
    <p:sldId id="279" r:id="rId15"/>
    <p:sldId id="280" r:id="rId16"/>
    <p:sldId id="277" r:id="rId17"/>
    <p:sldId id="281" r:id="rId18"/>
    <p:sldId id="285" r:id="rId19"/>
  </p:sldIdLst>
  <p:sldSz cx="9144000" cy="6858000" type="screen4x3"/>
  <p:notesSz cx="6797675" cy="9928225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1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6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887575" y="-12807950"/>
            <a:ext cx="18073688" cy="135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463"/>
            <a:ext cx="5430838" cy="445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2124075" y="755650"/>
            <a:ext cx="2549525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16463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DC6DED-500E-454F-9067-B453F93D7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8151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538610-CBB9-4D7B-996E-58741FAE44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55922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7A8DE-3083-4CF4-A15F-40CB3C0E97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70922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BC921-764E-42F3-B3CD-DF9F4438D6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39750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882F2-E84A-4899-A3CB-57F8BBCE5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8340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6EC35-D74E-44B3-A7C8-173C6E2819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52766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526441-0922-4F00-9EE4-9AD112BEE6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0885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C3B32-45CE-411F-90CF-EEEC276D11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60830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6D9BB-832E-466C-A5AB-42DCB4119C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4113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BA4DA8-ABC8-4BDB-9E44-7035E60C87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41165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4680F1-251F-46C1-85F8-04B2ADB52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51310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1A7DF7-1BD0-4110-A6C0-67D98EBC11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93947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Tx/>
              <a:buFontTx/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Tx/>
              <a:buFontTx/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fld id="{E9D2F2AF-FF65-4026-849A-430FEDB6D6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opkp@mfin.gov.r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849313" y="1916113"/>
            <a:ext cx="7767637" cy="38163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br>
              <a:rPr lang="sr-Cyrl-R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План имплементације капиталног пројекта – пројекти у току </a:t>
            </a:r>
            <a:br>
              <a:rPr lang="sr-Cyrl-R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(Образац бр.5)</a:t>
            </a:r>
            <a:endParaRPr lang="ru-RU" altLang="en-US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1916113"/>
            <a:ext cx="9215438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sr-Cyrl-CS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Инструкције за попуњавање обрасца</a:t>
            </a:r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sr-Cyrl-CS" alt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pic>
        <p:nvPicPr>
          <p:cNvPr id="1126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49500"/>
            <a:ext cx="607695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867400" y="2349500"/>
            <a:ext cx="3168650" cy="258603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У овој табели треба попунити динамички план за наведене активности из Табеле 3.4. </a:t>
            </a:r>
          </a:p>
          <a:p>
            <a:pPr>
              <a:defRPr/>
            </a:pPr>
            <a:endParaRPr lang="sr-Cyrl-RS" dirty="0"/>
          </a:p>
          <a:p>
            <a:pPr>
              <a:defRPr/>
            </a:pPr>
            <a:r>
              <a:rPr lang="sr-Cyrl-RS" dirty="0"/>
              <a:t>Активности за пројекте који су у току треба приказати почевши од 01.01.2020. године. </a:t>
            </a:r>
            <a:endParaRPr lang="en-US" dirty="0"/>
          </a:p>
        </p:txBody>
      </p:sp>
      <p:cxnSp>
        <p:nvCxnSpPr>
          <p:cNvPr id="21510" name="Straight Arrow Connector 13"/>
          <p:cNvCxnSpPr>
            <a:cxnSpLocks noChangeShapeType="1"/>
          </p:cNvCxnSpPr>
          <p:nvPr/>
        </p:nvCxnSpPr>
        <p:spPr bwMode="auto">
          <a:xfrm flipH="1" flipV="1">
            <a:off x="3779838" y="2636838"/>
            <a:ext cx="2087562" cy="936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1" name="Up-Down Arrow 6"/>
          <p:cNvSpPr>
            <a:spLocks noChangeArrowheads="1"/>
          </p:cNvSpPr>
          <p:nvPr/>
        </p:nvSpPr>
        <p:spPr bwMode="auto">
          <a:xfrm>
            <a:off x="900113" y="4005263"/>
            <a:ext cx="287337" cy="1871662"/>
          </a:xfrm>
          <a:prstGeom prst="upDownArrow">
            <a:avLst>
              <a:gd name="adj1" fmla="val 50000"/>
              <a:gd name="adj2" fmla="val 50120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2352675"/>
            <a:ext cx="6029325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sp>
        <p:nvSpPr>
          <p:cNvPr id="11" name="TextBox 10"/>
          <p:cNvSpPr txBox="1"/>
          <p:nvPr/>
        </p:nvSpPr>
        <p:spPr>
          <a:xfrm>
            <a:off x="6437313" y="3467100"/>
            <a:ext cx="2536825" cy="6461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Листа активности из Табеле 3.4. </a:t>
            </a:r>
            <a:endParaRPr lang="en-US" dirty="0"/>
          </a:p>
        </p:txBody>
      </p:sp>
      <p:cxnSp>
        <p:nvCxnSpPr>
          <p:cNvPr id="23558" name="Straight Arrow Connector 13"/>
          <p:cNvCxnSpPr>
            <a:cxnSpLocks noChangeShapeType="1"/>
          </p:cNvCxnSpPr>
          <p:nvPr/>
        </p:nvCxnSpPr>
        <p:spPr bwMode="auto">
          <a:xfrm flipH="1" flipV="1">
            <a:off x="3348038" y="4652963"/>
            <a:ext cx="3024187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6450013" y="2593975"/>
            <a:ext cx="2544762" cy="6461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Година 1 - за пројекте у току је 2020. година	.</a:t>
            </a:r>
            <a:endParaRPr lang="en-US" dirty="0"/>
          </a:p>
        </p:txBody>
      </p:sp>
      <p:cxnSp>
        <p:nvCxnSpPr>
          <p:cNvPr id="23560" name="Straight Arrow Connector 9"/>
          <p:cNvCxnSpPr>
            <a:cxnSpLocks noChangeShapeType="1"/>
          </p:cNvCxnSpPr>
          <p:nvPr/>
        </p:nvCxnSpPr>
        <p:spPr bwMode="auto">
          <a:xfrm flipH="1">
            <a:off x="2339975" y="3068638"/>
            <a:ext cx="4032250" cy="3794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6450013" y="4368800"/>
            <a:ext cx="2536825" cy="6445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Приказати почетак и </a:t>
            </a:r>
            <a:r>
              <a:rPr lang="sr-Cyrl-RS" b="1" dirty="0"/>
              <a:t>трајање</a:t>
            </a:r>
            <a:r>
              <a:rPr lang="sr-Cyrl-RS" dirty="0"/>
              <a:t> активности.</a:t>
            </a:r>
            <a:endParaRPr lang="en-US" dirty="0"/>
          </a:p>
        </p:txBody>
      </p:sp>
      <p:cxnSp>
        <p:nvCxnSpPr>
          <p:cNvPr id="23562" name="Straight Arrow Connector 12"/>
          <p:cNvCxnSpPr>
            <a:cxnSpLocks noChangeShapeType="1"/>
          </p:cNvCxnSpPr>
          <p:nvPr/>
        </p:nvCxnSpPr>
        <p:spPr bwMode="auto">
          <a:xfrm flipH="1">
            <a:off x="1187450" y="3789363"/>
            <a:ext cx="5192713" cy="6492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9" name="Up-Down Arrow 12"/>
          <p:cNvSpPr>
            <a:spLocks noChangeArrowheads="1"/>
          </p:cNvSpPr>
          <p:nvPr/>
        </p:nvSpPr>
        <p:spPr bwMode="auto">
          <a:xfrm>
            <a:off x="900113" y="4005263"/>
            <a:ext cx="287337" cy="1871662"/>
          </a:xfrm>
          <a:prstGeom prst="upDownArrow">
            <a:avLst>
              <a:gd name="adj1" fmla="val 50000"/>
              <a:gd name="adj2" fmla="val 50120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pic>
        <p:nvPicPr>
          <p:cNvPr id="1331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9500"/>
            <a:ext cx="6248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35713" y="2444750"/>
            <a:ext cx="2700337" cy="1200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У овој табели треба попунити финансијски план за активности наведене у Табели 3.4. </a:t>
            </a:r>
            <a:endParaRPr lang="en-US" dirty="0"/>
          </a:p>
        </p:txBody>
      </p:sp>
      <p:cxnSp>
        <p:nvCxnSpPr>
          <p:cNvPr id="25606" name="Straight Arrow Connector 6"/>
          <p:cNvCxnSpPr>
            <a:cxnSpLocks noChangeShapeType="1"/>
            <a:stCxn id="6" idx="1"/>
          </p:cNvCxnSpPr>
          <p:nvPr/>
        </p:nvCxnSpPr>
        <p:spPr bwMode="auto">
          <a:xfrm flipH="1" flipV="1">
            <a:off x="3779838" y="2636838"/>
            <a:ext cx="2555875" cy="4079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6335713" y="4221163"/>
            <a:ext cx="2700337" cy="14763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За приказану динамику активности која је дата у Табели 4.1 треба одредити финансијски садржај. </a:t>
            </a:r>
            <a:endParaRPr lang="en-US" dirty="0"/>
          </a:p>
        </p:txBody>
      </p:sp>
      <p:cxnSp>
        <p:nvCxnSpPr>
          <p:cNvPr id="25608" name="Straight Arrow Connector 11"/>
          <p:cNvCxnSpPr>
            <a:cxnSpLocks noChangeShapeType="1"/>
            <a:stCxn id="11" idx="1"/>
          </p:cNvCxnSpPr>
          <p:nvPr/>
        </p:nvCxnSpPr>
        <p:spPr bwMode="auto">
          <a:xfrm flipH="1" flipV="1">
            <a:off x="2411413" y="3873500"/>
            <a:ext cx="3924300" cy="10858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1" name="Up-Down Arrow 11"/>
          <p:cNvSpPr>
            <a:spLocks noChangeArrowheads="1"/>
          </p:cNvSpPr>
          <p:nvPr/>
        </p:nvSpPr>
        <p:spPr bwMode="auto">
          <a:xfrm>
            <a:off x="990600" y="3627438"/>
            <a:ext cx="288925" cy="1282700"/>
          </a:xfrm>
          <a:prstGeom prst="upDownArrow">
            <a:avLst>
              <a:gd name="adj1" fmla="val 50000"/>
              <a:gd name="adj2" fmla="val 49863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pic>
        <p:nvPicPr>
          <p:cNvPr id="14340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309"/>
          <a:stretch>
            <a:fillRect/>
          </a:stretch>
        </p:blipFill>
        <p:spPr bwMode="auto">
          <a:xfrm>
            <a:off x="457200" y="2349500"/>
            <a:ext cx="3827463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7653" name="Straight Arrow Connector 11"/>
          <p:cNvCxnSpPr>
            <a:cxnSpLocks noChangeShapeType="1"/>
            <a:stCxn id="11" idx="1"/>
          </p:cNvCxnSpPr>
          <p:nvPr/>
        </p:nvCxnSpPr>
        <p:spPr bwMode="auto">
          <a:xfrm flipH="1" flipV="1">
            <a:off x="2411413" y="3873500"/>
            <a:ext cx="1655762" cy="1841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Up-Down Arrow 11"/>
          <p:cNvSpPr>
            <a:spLocks noChangeArrowheads="1"/>
          </p:cNvSpPr>
          <p:nvPr/>
        </p:nvSpPr>
        <p:spPr bwMode="auto">
          <a:xfrm>
            <a:off x="990600" y="3644900"/>
            <a:ext cx="288925" cy="1282700"/>
          </a:xfrm>
          <a:prstGeom prst="upDownArrow">
            <a:avLst>
              <a:gd name="adj1" fmla="val 50000"/>
              <a:gd name="adj2" fmla="val 49863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067175" y="2349500"/>
            <a:ext cx="4968875" cy="34163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Начин рачунања</a:t>
            </a:r>
            <a:r>
              <a:rPr lang="en-US" dirty="0"/>
              <a:t> </a:t>
            </a:r>
            <a:r>
              <a:rPr lang="sr-Cyrl-RS" dirty="0"/>
              <a:t>финансијске имплементације пројекта (пример):</a:t>
            </a:r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  <a:p>
            <a:pPr>
              <a:defRPr/>
            </a:pPr>
            <a:endParaRPr lang="sr-Cyrl-RS" dirty="0"/>
          </a:p>
        </p:txBody>
      </p:sp>
      <p:pic>
        <p:nvPicPr>
          <p:cNvPr id="14344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997200"/>
            <a:ext cx="4852988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pic>
        <p:nvPicPr>
          <p:cNvPr id="1536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9500"/>
            <a:ext cx="6248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61113" y="2813050"/>
            <a:ext cx="2700337" cy="1200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Процентуална вредност по кварталима за дату активносту.</a:t>
            </a:r>
          </a:p>
        </p:txBody>
      </p:sp>
      <p:cxnSp>
        <p:nvCxnSpPr>
          <p:cNvPr id="29702" name="Straight Arrow Connector 6"/>
          <p:cNvCxnSpPr>
            <a:cxnSpLocks noChangeShapeType="1"/>
            <a:stCxn id="6" idx="1"/>
          </p:cNvCxnSpPr>
          <p:nvPr/>
        </p:nvCxnSpPr>
        <p:spPr bwMode="auto">
          <a:xfrm flipH="1">
            <a:off x="2139950" y="3413125"/>
            <a:ext cx="4221163" cy="4016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6345238" y="4241800"/>
            <a:ext cx="2701925" cy="92233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Збир процентуалних вредности за дати квартал.</a:t>
            </a:r>
            <a:endParaRPr lang="en-US" dirty="0"/>
          </a:p>
        </p:txBody>
      </p:sp>
      <p:cxnSp>
        <p:nvCxnSpPr>
          <p:cNvPr id="29704" name="Straight Arrow Connector 11"/>
          <p:cNvCxnSpPr>
            <a:cxnSpLocks noChangeShapeType="1"/>
            <a:stCxn id="11" idx="1"/>
          </p:cNvCxnSpPr>
          <p:nvPr/>
        </p:nvCxnSpPr>
        <p:spPr bwMode="auto">
          <a:xfrm flipH="1">
            <a:off x="2124075" y="4703763"/>
            <a:ext cx="4221163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6335713" y="5292725"/>
            <a:ext cx="2700337" cy="6461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Висина износа за дати квартал у РСД.</a:t>
            </a:r>
            <a:endParaRPr lang="en-US" dirty="0"/>
          </a:p>
        </p:txBody>
      </p:sp>
      <p:cxnSp>
        <p:nvCxnSpPr>
          <p:cNvPr id="29706" name="Straight Arrow Connector 15"/>
          <p:cNvCxnSpPr>
            <a:cxnSpLocks noChangeShapeType="1"/>
            <a:stCxn id="15" idx="1"/>
          </p:cNvCxnSpPr>
          <p:nvPr/>
        </p:nvCxnSpPr>
        <p:spPr bwMode="auto">
          <a:xfrm flipH="1" flipV="1">
            <a:off x="2139950" y="5481638"/>
            <a:ext cx="4195763" cy="1349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ounded Rectangle 20"/>
          <p:cNvSpPr/>
          <p:nvPr/>
        </p:nvSpPr>
        <p:spPr bwMode="auto">
          <a:xfrm>
            <a:off x="2011363" y="3573463"/>
            <a:ext cx="257175" cy="1336675"/>
          </a:xfrm>
          <a:prstGeom prst="roundRect">
            <a:avLst/>
          </a:prstGeom>
          <a:solidFill>
            <a:schemeClr val="accent1">
              <a:lumMod val="5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  <p:sp>
        <p:nvSpPr>
          <p:cNvPr id="22" name="Rounded Rectangle 21"/>
          <p:cNvSpPr/>
          <p:nvPr/>
        </p:nvSpPr>
        <p:spPr bwMode="auto">
          <a:xfrm>
            <a:off x="2011363" y="4976813"/>
            <a:ext cx="257175" cy="279400"/>
          </a:xfrm>
          <a:prstGeom prst="roundRect">
            <a:avLst/>
          </a:prstGeom>
          <a:solidFill>
            <a:schemeClr val="accent1">
              <a:lumMod val="50000"/>
              <a:alpha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  <p:sp>
        <p:nvSpPr>
          <p:cNvPr id="26" name="Rounded Rectangle 25"/>
          <p:cNvSpPr/>
          <p:nvPr/>
        </p:nvSpPr>
        <p:spPr bwMode="auto">
          <a:xfrm>
            <a:off x="2011363" y="5341938"/>
            <a:ext cx="257175" cy="2794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  <p:sp>
        <p:nvSpPr>
          <p:cNvPr id="15374" name="Up-Down Arrow 13"/>
          <p:cNvSpPr>
            <a:spLocks noChangeArrowheads="1"/>
          </p:cNvSpPr>
          <p:nvPr/>
        </p:nvSpPr>
        <p:spPr bwMode="auto">
          <a:xfrm>
            <a:off x="990600" y="3627438"/>
            <a:ext cx="288925" cy="1282700"/>
          </a:xfrm>
          <a:prstGeom prst="upDownArrow">
            <a:avLst>
              <a:gd name="adj1" fmla="val 50000"/>
              <a:gd name="adj2" fmla="val 49863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pic>
        <p:nvPicPr>
          <p:cNvPr id="16388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9500"/>
            <a:ext cx="6248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335713" y="2435225"/>
            <a:ext cx="2700337" cy="1200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Збир процентуалних вредности за преостали део пројекта треба да износи 100%.</a:t>
            </a:r>
            <a:endParaRPr lang="en-US" dirty="0"/>
          </a:p>
        </p:txBody>
      </p:sp>
      <p:cxnSp>
        <p:nvCxnSpPr>
          <p:cNvPr id="31750" name="Straight Arrow Connector 11"/>
          <p:cNvCxnSpPr>
            <a:cxnSpLocks noChangeShapeType="1"/>
          </p:cNvCxnSpPr>
          <p:nvPr/>
        </p:nvCxnSpPr>
        <p:spPr bwMode="auto">
          <a:xfrm flipH="1">
            <a:off x="3581400" y="2997200"/>
            <a:ext cx="2754313" cy="21066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51" name="Straight Arrow Connector 15"/>
          <p:cNvCxnSpPr>
            <a:cxnSpLocks noChangeShapeType="1"/>
          </p:cNvCxnSpPr>
          <p:nvPr/>
        </p:nvCxnSpPr>
        <p:spPr bwMode="auto">
          <a:xfrm flipH="1">
            <a:off x="4932363" y="4508500"/>
            <a:ext cx="1403350" cy="9890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ounded Rectangle 8"/>
          <p:cNvSpPr/>
          <p:nvPr/>
        </p:nvSpPr>
        <p:spPr bwMode="auto">
          <a:xfrm>
            <a:off x="1692275" y="5003800"/>
            <a:ext cx="4895850" cy="225425"/>
          </a:xfrm>
          <a:prstGeom prst="roundRect">
            <a:avLst/>
          </a:prstGeom>
          <a:solidFill>
            <a:schemeClr val="accent1">
              <a:lumMod val="5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  <p:sp>
        <p:nvSpPr>
          <p:cNvPr id="17" name="Rounded Rectangle 16"/>
          <p:cNvSpPr/>
          <p:nvPr/>
        </p:nvSpPr>
        <p:spPr bwMode="auto">
          <a:xfrm>
            <a:off x="1692275" y="5348288"/>
            <a:ext cx="4895850" cy="225425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45238" y="4064000"/>
            <a:ext cx="2701925" cy="23082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Збир износа за </a:t>
            </a:r>
            <a:r>
              <a:rPr lang="sr-Cyrl-RS" b="1" dirty="0"/>
              <a:t>преостали</a:t>
            </a:r>
            <a:r>
              <a:rPr lang="sr-Cyrl-RS" dirty="0"/>
              <a:t> део пројекта треба да буде једнак наведеној преосталој процењеној вредности пројекта која је дата у Табели 3.1.</a:t>
            </a:r>
            <a:endParaRPr lang="en-US" dirty="0"/>
          </a:p>
        </p:txBody>
      </p:sp>
      <p:sp>
        <p:nvSpPr>
          <p:cNvPr id="16395" name="Up-Down Arrow 11"/>
          <p:cNvSpPr>
            <a:spLocks noChangeArrowheads="1"/>
          </p:cNvSpPr>
          <p:nvPr/>
        </p:nvSpPr>
        <p:spPr bwMode="auto">
          <a:xfrm>
            <a:off x="990600" y="3627438"/>
            <a:ext cx="288925" cy="1241425"/>
          </a:xfrm>
          <a:prstGeom prst="upDownArrow">
            <a:avLst>
              <a:gd name="adj1" fmla="val 50000"/>
              <a:gd name="adj2" fmla="val 49850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pic>
        <p:nvPicPr>
          <p:cNvPr id="1741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9500"/>
            <a:ext cx="59150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3786188"/>
            <a:ext cx="7931150" cy="258603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Коментари овлашћеног предлагача треба да садрже: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schemeClr val="bg1"/>
                </a:solidFill>
              </a:rPr>
              <a:t>Сажет наративни опис тренутне фазе пројекта;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Информације о претходно реализованим активностима пројекта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sr-Cyrl-RS" dirty="0">
                <a:solidFill>
                  <a:schemeClr val="bg1"/>
                </a:solidFill>
              </a:rPr>
              <a:t>закључно са 31.12.20</a:t>
            </a:r>
            <a:r>
              <a:rPr lang="en-GB">
                <a:solidFill>
                  <a:schemeClr val="bg1"/>
                </a:solidFill>
              </a:rPr>
              <a:t>19.</a:t>
            </a:r>
            <a:r>
              <a:rPr lang="sr-Cyrl-RS">
                <a:solidFill>
                  <a:schemeClr val="bg1"/>
                </a:solidFill>
              </a:rPr>
              <a:t>;</a:t>
            </a:r>
            <a:endParaRPr lang="sr-Cyrl-R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Информације о планираним активностима за наредни период са предвиђеним роковима;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Факторе који су утицали на промене у односу на претходно планиране активности (уколико је ових промена било);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pic>
        <p:nvPicPr>
          <p:cNvPr id="1843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9500"/>
            <a:ext cx="59150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" y="3786188"/>
            <a:ext cx="7931150" cy="286226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Коментари овлашћеног предлагача треба да садрже: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Укупан износ планираних новчаних средстава потребних за реализацију целог пројекта;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Уколико је извор финансирања из кредита, навести да ли је за исти дата гаранција Републике Србије;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Уколико је извор финансирања у иностраној валути, навести званични средњи курс по ком је вршена конверзија валуте, као и датум конверзије;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dirty="0">
                <a:solidFill>
                  <a:schemeClr val="bg1"/>
                </a:solidFill>
              </a:rPr>
              <a:t>Навести све битније претпоставке узете приликом попуњавања овог обрасца;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723900" y="2100263"/>
            <a:ext cx="7767638" cy="38163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r-Cyrl-R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Е мејл: </a:t>
            </a: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opkp@mfin.gov.rs</a:t>
            </a: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sr-Cyrl-R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</a:t>
            </a:r>
            <a:r>
              <a:rPr lang="sr-Latn-R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+381 11 3642 678</a:t>
            </a:r>
            <a:br>
              <a:rPr lang="sr-Latn-R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alt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en-US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1916113"/>
            <a:ext cx="9215438" cy="72072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sr-Cyrl-CS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 Групе за</a:t>
            </a:r>
            <a:r>
              <a:rPr lang="en-US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оцену и</a:t>
            </a:r>
            <a:r>
              <a:rPr lang="sr-Cyrl-CS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праћење капиталних пројеката</a:t>
            </a:r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sr-Cyrl-CS" alt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Појашњења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r>
              <a:rPr lang="sr-Cyrl-R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За пројекте које</a:t>
            </a:r>
            <a:r>
              <a:rPr lang="sr-Cyrl-R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Републичка</a:t>
            </a:r>
            <a:r>
              <a:rPr lang="sr-Cyrl-R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комисија за капиталне инвестиције усвоји на Листи приоритетних припремљених пројеката, овлашћени предлагач подноси План имплементације капиталног пројекта Министарству финансија. </a:t>
            </a:r>
          </a:p>
          <a:p>
            <a:pPr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r>
              <a:rPr lang="sr-Cyrl-R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Овлашћени предлагач подноси образац плана имплементације капиталног пројекта након усвајања Листе приоритетних припремљених пројеката од стране Републичке комисиј</a:t>
            </a:r>
            <a:r>
              <a:rPr lang="sr-Latn-R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Cyrl-R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за капиталне инвестиције, а пре отпочињања имплементације пројекта.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Појашњења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имплементације капиталног пројекта садржи: </a:t>
            </a:r>
          </a:p>
          <a:p>
            <a:pPr lvl="1"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 пројекта; основне податке о пројекту; основне податке о предлагачу идеје капиталног пројекта, овлашћеном предлагачу и другим релевантним актерима који учествују у реализацији пројекта; податке о финансијском аспекту пројекта; динамику реализације пројекта; динамику финансијске реализације пројекта и евентуалне коментаре овлашћеног предлагача.</a:t>
            </a: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950"/>
              </a:spcBef>
              <a:buFontTx/>
              <a:buNone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endParaRPr lang="sr-Cyrl-C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endParaRPr lang="sr-Cyrl-CS" altLang="en-US" sz="3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R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Шифра овлашћеног предлагача </a:t>
            </a:r>
          </a:p>
          <a:p>
            <a:pPr lvl="1"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R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Организациона шифра директног корисника буџетских средстава.</a:t>
            </a:r>
            <a:endParaRPr lang="sr-Cyrl-C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C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Идентификациона ознака пројекта</a:t>
            </a:r>
          </a:p>
          <a:p>
            <a:pPr lvl="1"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C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Додељује се кад Министарство за европске интеграције (за оне пројекте за које оцени да су стратешки релевантни) проследи Министарству финансија Образац за идентификацију пројекта.</a:t>
            </a:r>
          </a:p>
          <a:p>
            <a:pPr lvl="1" eaLnBrk="1" hangingPunct="1">
              <a:lnSpc>
                <a:spcPct val="90000"/>
              </a:lnSpc>
              <a:spcBef>
                <a:spcPts val="950"/>
              </a:spcBef>
              <a:buFontTx/>
              <a:buChar char="-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Остаје</a:t>
            </a:r>
            <a:r>
              <a:rPr lang="sr-Cyrl-CS" sz="2400" dirty="0">
                <a:latin typeface="Times New Roman" panose="02020603050405020304" pitchFamily="18" charset="0"/>
              </a:rPr>
              <a:t> јединствена и непромењена за сваки капитални пројекат, кроз целокупан пројектни циклус тог капиталног пројекта.</a:t>
            </a:r>
            <a:endParaRPr lang="sr-Cyrl-C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endParaRPr lang="sr-Cyrl-CS" altLang="en-US" sz="2400" dirty="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  <a:defRPr/>
            </a:pPr>
            <a:endParaRPr lang="sr-Cyrl-CS" altLang="en-US" sz="3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pic>
        <p:nvPicPr>
          <p:cNvPr id="614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76475"/>
            <a:ext cx="7415212" cy="270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221" name="Straight Arrow Connector 7"/>
          <p:cNvCxnSpPr>
            <a:cxnSpLocks noChangeShapeType="1"/>
            <a:stCxn id="11" idx="1"/>
          </p:cNvCxnSpPr>
          <p:nvPr/>
        </p:nvCxnSpPr>
        <p:spPr bwMode="auto">
          <a:xfrm flipH="1">
            <a:off x="2700338" y="2157413"/>
            <a:ext cx="3527425" cy="1416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6227763" y="1557338"/>
            <a:ext cx="2808287" cy="1200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Дан почетка имплементације за пројекте у току: 01.01.2020</a:t>
            </a:r>
            <a:r>
              <a:rPr lang="en-US" dirty="0"/>
              <a:t>.</a:t>
            </a:r>
            <a:endParaRPr lang="en-US" baseline="30000" dirty="0"/>
          </a:p>
        </p:txBody>
      </p:sp>
      <p:cxnSp>
        <p:nvCxnSpPr>
          <p:cNvPr id="15" name="Straight Arrow Connector 14"/>
          <p:cNvCxnSpPr>
            <a:cxnSpLocks noChangeShapeType="1"/>
            <a:stCxn id="17" idx="1"/>
          </p:cNvCxnSpPr>
          <p:nvPr/>
        </p:nvCxnSpPr>
        <p:spPr bwMode="auto">
          <a:xfrm flipH="1">
            <a:off x="4427538" y="3821113"/>
            <a:ext cx="1800225" cy="687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6227763" y="2805113"/>
            <a:ext cx="2808287" cy="20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Дан завршетка имплементације : уписати датум који је дат у динамици реализације капиталног пројекта, који означава завршетак пројекта</a:t>
            </a:r>
            <a:r>
              <a:rPr lang="en-US" dirty="0"/>
              <a:t>.</a:t>
            </a:r>
            <a:endParaRPr lang="en-US" baseline="30000" dirty="0"/>
          </a:p>
        </p:txBody>
      </p:sp>
      <p:sp>
        <p:nvSpPr>
          <p:cNvPr id="2" name="Right Arrow 1"/>
          <p:cNvSpPr/>
          <p:nvPr/>
        </p:nvSpPr>
        <p:spPr bwMode="auto">
          <a:xfrm>
            <a:off x="627063" y="3055938"/>
            <a:ext cx="523875" cy="207962"/>
          </a:xfrm>
          <a:prstGeom prst="rightArrow">
            <a:avLst/>
          </a:prstGeom>
          <a:solidFill>
            <a:schemeClr val="accent6">
              <a:alpha val="5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pic>
        <p:nvPicPr>
          <p:cNvPr id="717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6505575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795963" y="6021388"/>
            <a:ext cx="3230562" cy="584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sz="1600" dirty="0"/>
              <a:t>Навести све валуте које су у оптицају.</a:t>
            </a:r>
            <a:endParaRPr lang="en-US" sz="1600" dirty="0"/>
          </a:p>
        </p:txBody>
      </p:sp>
      <p:cxnSp>
        <p:nvCxnSpPr>
          <p:cNvPr id="13321" name="Straight Arrow Connector 12"/>
          <p:cNvCxnSpPr>
            <a:cxnSpLocks noChangeShapeType="1"/>
            <a:stCxn id="16" idx="1"/>
          </p:cNvCxnSpPr>
          <p:nvPr/>
        </p:nvCxnSpPr>
        <p:spPr bwMode="auto">
          <a:xfrm flipH="1" flipV="1">
            <a:off x="971550" y="3860800"/>
            <a:ext cx="4824413" cy="24526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2" name="Straight Arrow Connector 12"/>
          <p:cNvCxnSpPr>
            <a:cxnSpLocks noChangeShapeType="1"/>
            <a:stCxn id="13" idx="1"/>
          </p:cNvCxnSpPr>
          <p:nvPr/>
        </p:nvCxnSpPr>
        <p:spPr bwMode="auto">
          <a:xfrm flipH="1" flipV="1">
            <a:off x="3527425" y="2854325"/>
            <a:ext cx="2268538" cy="11001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3" name="Straight Arrow Connector 12"/>
          <p:cNvCxnSpPr>
            <a:cxnSpLocks noChangeShapeType="1"/>
            <a:stCxn id="16" idx="1"/>
          </p:cNvCxnSpPr>
          <p:nvPr/>
        </p:nvCxnSpPr>
        <p:spPr bwMode="auto">
          <a:xfrm flipH="1" flipV="1">
            <a:off x="1692275" y="3860800"/>
            <a:ext cx="4103688" cy="24526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4" name="Straight Arrow Connector 12"/>
          <p:cNvCxnSpPr>
            <a:cxnSpLocks noChangeShapeType="1"/>
            <a:stCxn id="16" idx="1"/>
          </p:cNvCxnSpPr>
          <p:nvPr/>
        </p:nvCxnSpPr>
        <p:spPr bwMode="auto">
          <a:xfrm flipH="1" flipV="1">
            <a:off x="2484438" y="3860800"/>
            <a:ext cx="3311525" cy="24526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25" name="Straight Arrow Connector 12"/>
          <p:cNvCxnSpPr>
            <a:cxnSpLocks noChangeShapeType="1"/>
            <a:stCxn id="16" idx="1"/>
          </p:cNvCxnSpPr>
          <p:nvPr/>
        </p:nvCxnSpPr>
        <p:spPr bwMode="auto">
          <a:xfrm flipH="1" flipV="1">
            <a:off x="3419475" y="3860800"/>
            <a:ext cx="2376488" cy="24526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5795963" y="2060575"/>
            <a:ext cx="3230562" cy="37861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sz="1600" dirty="0">
                <a:solidFill>
                  <a:schemeClr val="bg1"/>
                </a:solidFill>
              </a:rPr>
              <a:t>Укупан износ неопходан за реализацију преосталог дела пројекта.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sr-Cyrl-RS" sz="1600" dirty="0">
                <a:solidFill>
                  <a:schemeClr val="bg1"/>
                </a:solidFill>
              </a:rPr>
              <a:t>Укупан износ се односи на све активности од 01.01.2020. године  до предвиђеног дана завршетка фазе имплементације. Наведени износ приказати и у изворној валути и у РСД уколико је извор финансирања инострани. </a:t>
            </a:r>
            <a:r>
              <a:rPr lang="sr-Cyrl-RS" sz="1600" dirty="0"/>
              <a:t>Конверзију вршити </a:t>
            </a:r>
            <a:r>
              <a:rPr lang="sr-Cyrl-RS" sz="1600" dirty="0">
                <a:solidFill>
                  <a:schemeClr val="bg1"/>
                </a:solidFill>
              </a:rPr>
              <a:t>по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sr-Cyrl-RS" sz="1600" dirty="0">
                <a:solidFill>
                  <a:schemeClr val="bg1"/>
                </a:solidFill>
              </a:rPr>
              <a:t>званичном средњем курсу НБС на дан попуњавања обрасца (навести средњи курс, као и датум конверзије)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57200" y="5927725"/>
            <a:ext cx="8362950" cy="8302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sz="1600" dirty="0"/>
              <a:t>Сабрати све изворе финансирања и приказати укупан износ </a:t>
            </a:r>
            <a:r>
              <a:rPr lang="sr-Cyrl-RS" sz="1600" dirty="0">
                <a:solidFill>
                  <a:schemeClr val="bg1"/>
                </a:solidFill>
              </a:rPr>
              <a:t>само у РСД. Конверзију вршити по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sr-Cyrl-RS" sz="1600" dirty="0">
                <a:solidFill>
                  <a:schemeClr val="bg1"/>
                </a:solidFill>
              </a:rPr>
              <a:t>званичном средњем курсу НБС, на дан конверзије валута (навести курс, као и датум обрачуна)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pic>
        <p:nvPicPr>
          <p:cNvPr id="819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6505575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366" name="Curved Connector 2"/>
          <p:cNvCxnSpPr>
            <a:cxnSpLocks noChangeShapeType="1"/>
            <a:stCxn id="17" idx="3"/>
          </p:cNvCxnSpPr>
          <p:nvPr/>
        </p:nvCxnSpPr>
        <p:spPr bwMode="auto">
          <a:xfrm flipH="1" flipV="1">
            <a:off x="6588125" y="5626100"/>
            <a:ext cx="2232025" cy="717550"/>
          </a:xfrm>
          <a:prstGeom prst="curvedConnector3">
            <a:avLst>
              <a:gd name="adj1" fmla="val -10241"/>
            </a:avLst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156325" y="2276475"/>
            <a:ext cx="2870200" cy="20621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sz="1600" dirty="0">
                <a:solidFill>
                  <a:schemeClr val="bg1"/>
                </a:solidFill>
              </a:rPr>
              <a:t>Именовати сваки од извора финансирања. За иностране изворе, унети уговорене износе у изворној валути и у РСД по званичном средњем курсу НБС на дан конверзије валута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r>
              <a:rPr lang="sr-Cyrl-RS" sz="1600" dirty="0">
                <a:solidFill>
                  <a:schemeClr val="bg1"/>
                </a:solidFill>
              </a:rPr>
              <a:t> </a:t>
            </a:r>
            <a:endParaRPr lang="en-US" sz="1600" b="1" baseline="30000" dirty="0">
              <a:solidFill>
                <a:schemeClr val="bg1"/>
              </a:solidFill>
            </a:endParaRPr>
          </a:p>
        </p:txBody>
      </p:sp>
      <p:cxnSp>
        <p:nvCxnSpPr>
          <p:cNvPr id="15368" name="Straight Arrow Connector 14"/>
          <p:cNvCxnSpPr>
            <a:cxnSpLocks noChangeShapeType="1"/>
            <a:stCxn id="13" idx="1"/>
          </p:cNvCxnSpPr>
          <p:nvPr/>
        </p:nvCxnSpPr>
        <p:spPr bwMode="auto">
          <a:xfrm flipH="1">
            <a:off x="3203575" y="3308350"/>
            <a:ext cx="2952750" cy="841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sp>
        <p:nvSpPr>
          <p:cNvPr id="12" name="TextBox 11"/>
          <p:cNvSpPr txBox="1"/>
          <p:nvPr/>
        </p:nvSpPr>
        <p:spPr>
          <a:xfrm>
            <a:off x="5148263" y="2012950"/>
            <a:ext cx="3883025" cy="14779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>
                <a:solidFill>
                  <a:schemeClr val="bg1"/>
                </a:solidFill>
              </a:rPr>
              <a:t>Навести све битније активности планиране од дана 01.01.2020. године до планираног завршетка имплементације капиталног пројекта.</a:t>
            </a:r>
          </a:p>
        </p:txBody>
      </p:sp>
      <p:pic>
        <p:nvPicPr>
          <p:cNvPr id="922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06638"/>
            <a:ext cx="370522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414" name="Straight Arrow Connector 12"/>
          <p:cNvCxnSpPr>
            <a:cxnSpLocks noChangeShapeType="1"/>
            <a:stCxn id="12" idx="1"/>
          </p:cNvCxnSpPr>
          <p:nvPr/>
        </p:nvCxnSpPr>
        <p:spPr bwMode="auto">
          <a:xfrm flipH="1">
            <a:off x="1042988" y="2751138"/>
            <a:ext cx="4105275" cy="7493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5148263" y="3644900"/>
            <a:ext cx="3878262" cy="6461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Навести појединачно планиране износе за сваку активност у РСД.</a:t>
            </a:r>
            <a:endParaRPr lang="en-US" dirty="0"/>
          </a:p>
        </p:txBody>
      </p:sp>
      <p:cxnSp>
        <p:nvCxnSpPr>
          <p:cNvPr id="17416" name="Straight Arrow Connector 16"/>
          <p:cNvCxnSpPr>
            <a:cxnSpLocks noChangeShapeType="1"/>
            <a:stCxn id="16" idx="1"/>
          </p:cNvCxnSpPr>
          <p:nvPr/>
        </p:nvCxnSpPr>
        <p:spPr bwMode="auto">
          <a:xfrm flipH="1" flipV="1">
            <a:off x="3276600" y="3357563"/>
            <a:ext cx="1871663" cy="611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457200" y="4437063"/>
            <a:ext cx="8569325" cy="21859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Циљ навођења планираних активности јесте ближе праћење реализације пројекта. Сходно наведеном, неопходно је ове активности разложити на што више смислених целина које прате прогрес пројекта. </a:t>
            </a:r>
          </a:p>
          <a:p>
            <a:pPr>
              <a:defRPr/>
            </a:pPr>
            <a:endParaRPr lang="sr-Cyrl-RS" sz="800" dirty="0"/>
          </a:p>
          <a:p>
            <a:pPr>
              <a:defRPr/>
            </a:pPr>
            <a:r>
              <a:rPr lang="sr-Cyrl-RS" u="sng" dirty="0"/>
              <a:t>Активности које могу да се нађу на листи:</a:t>
            </a:r>
          </a:p>
          <a:p>
            <a:pPr marL="457200" lvl="1" indent="0">
              <a:defRPr/>
            </a:pPr>
            <a:r>
              <a:rPr lang="sr-Cyrl-RS" sz="1400" dirty="0">
                <a:solidFill>
                  <a:schemeClr val="accent3"/>
                </a:solidFill>
              </a:rPr>
              <a:t>Грађевински радови (поделити по фазама радова);		Пројектовање; </a:t>
            </a:r>
          </a:p>
          <a:p>
            <a:pPr marL="457200" lvl="1" indent="0">
              <a:defRPr/>
            </a:pPr>
            <a:r>
              <a:rPr lang="sr-Cyrl-RS" sz="1400" dirty="0">
                <a:solidFill>
                  <a:schemeClr val="accent3"/>
                </a:solidFill>
              </a:rPr>
              <a:t>Набавка опреме;								Монтажа опреме;	</a:t>
            </a:r>
          </a:p>
          <a:p>
            <a:pPr marL="457200" lvl="1" indent="0">
              <a:defRPr/>
            </a:pPr>
            <a:r>
              <a:rPr lang="sr-Cyrl-RS" sz="1400" dirty="0">
                <a:solidFill>
                  <a:schemeClr val="accent3"/>
                </a:solidFill>
              </a:rPr>
              <a:t>Мање целине пројекта; 							Фазе и подфазе пројекта;</a:t>
            </a:r>
          </a:p>
          <a:p>
            <a:pPr marL="457200" lvl="1" indent="0">
              <a:defRPr/>
            </a:pPr>
            <a:r>
              <a:rPr lang="sr-Cyrl-RS" sz="1400" dirty="0">
                <a:solidFill>
                  <a:schemeClr val="accent3"/>
                </a:solidFill>
              </a:rPr>
              <a:t>Надзор и консултантске услуге;						Уговори;</a:t>
            </a:r>
          </a:p>
        </p:txBody>
      </p:sp>
      <p:sp>
        <p:nvSpPr>
          <p:cNvPr id="9226" name="Up-Down Arrow 9"/>
          <p:cNvSpPr>
            <a:spLocks noChangeArrowheads="1"/>
          </p:cNvSpPr>
          <p:nvPr/>
        </p:nvSpPr>
        <p:spPr bwMode="auto">
          <a:xfrm>
            <a:off x="755650" y="2997200"/>
            <a:ext cx="287338" cy="992188"/>
          </a:xfrm>
          <a:prstGeom prst="upDownArrow">
            <a:avLst>
              <a:gd name="adj1" fmla="val 50000"/>
              <a:gd name="adj2" fmla="val 50117"/>
            </a:avLst>
          </a:prstGeom>
          <a:solidFill>
            <a:srgbClr val="FFFF00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25538"/>
            <a:ext cx="8229600" cy="9350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ru-RU" alt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Образац бр.5</a:t>
            </a:r>
            <a:endParaRPr lang="sr-Cyrl-CS" alt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7449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 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  <a:p>
            <a:pPr marL="334963" indent="-334963" eaLnBrk="1" hangingPunct="1">
              <a:lnSpc>
                <a:spcPct val="90000"/>
              </a:lnSpc>
              <a:spcBef>
                <a:spcPts val="750"/>
              </a:spcBef>
              <a:buFontTx/>
              <a:buChar char="@"/>
              <a:tabLst>
                <a:tab pos="334963" algn="l"/>
                <a:tab pos="447675" algn="l"/>
                <a:tab pos="904875" algn="l"/>
                <a:tab pos="1362075" algn="l"/>
                <a:tab pos="1819275" algn="l"/>
                <a:tab pos="2276475" algn="l"/>
                <a:tab pos="2733675" algn="l"/>
                <a:tab pos="3190875" algn="l"/>
                <a:tab pos="3648075" algn="l"/>
                <a:tab pos="4105275" algn="l"/>
                <a:tab pos="4562475" algn="l"/>
                <a:tab pos="5019675" algn="l"/>
                <a:tab pos="5476875" algn="l"/>
                <a:tab pos="5934075" algn="l"/>
                <a:tab pos="6391275" algn="l"/>
                <a:tab pos="6848475" algn="l"/>
                <a:tab pos="7305675" algn="l"/>
                <a:tab pos="7762875" algn="l"/>
                <a:tab pos="8220075" algn="l"/>
                <a:tab pos="8677275" algn="l"/>
                <a:tab pos="9134475" algn="l"/>
              </a:tabLst>
            </a:pPr>
            <a:endParaRPr lang="sr-Cyrl-CS" altLang="en-US" sz="3000"/>
          </a:p>
        </p:txBody>
      </p:sp>
      <p:pic>
        <p:nvPicPr>
          <p:cNvPr id="10244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039938"/>
            <a:ext cx="5083175" cy="448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461" name="Straight Arrow Connector 14"/>
          <p:cNvCxnSpPr>
            <a:cxnSpLocks noChangeShapeType="1"/>
          </p:cNvCxnSpPr>
          <p:nvPr/>
        </p:nvCxnSpPr>
        <p:spPr bwMode="auto">
          <a:xfrm>
            <a:off x="1258888" y="2492375"/>
            <a:ext cx="3744912" cy="2160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2" name="Straight Arrow Connector 18"/>
          <p:cNvCxnSpPr>
            <a:cxnSpLocks noChangeShapeType="1"/>
          </p:cNvCxnSpPr>
          <p:nvPr/>
        </p:nvCxnSpPr>
        <p:spPr bwMode="auto">
          <a:xfrm flipV="1">
            <a:off x="2771775" y="4724400"/>
            <a:ext cx="2447925" cy="15843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/>
          <p:cNvSpPr txBox="1"/>
          <p:nvPr/>
        </p:nvSpPr>
        <p:spPr>
          <a:xfrm>
            <a:off x="5878513" y="3578225"/>
            <a:ext cx="2808287" cy="9239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Висина износа у овим пољима је идентична и приказана у РСД.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Background MF ">
  <a:themeElements>
    <a:clrScheme name="Background MF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ckground MF 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ackground MF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ground MF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ground MF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ground MF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ground MF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ckground MF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ckground MF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</TotalTime>
  <Words>841</Words>
  <Application>Microsoft Office PowerPoint</Application>
  <PresentationFormat>On-screen Show (4:3)</PresentationFormat>
  <Paragraphs>77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Verdana</vt:lpstr>
      <vt:lpstr>Background MF </vt:lpstr>
      <vt:lpstr> План имплементације капиталног пројекта – пројекти у току  (Образац бр.5)</vt:lpstr>
      <vt:lpstr>Појашњења</vt:lpstr>
      <vt:lpstr>Појашњења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Образац бр.5</vt:lpstr>
      <vt:lpstr>Е мејл: opkp@mfin.gov.rs  Телефон: +381 11 3642 678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 ЦАРИНСКИ ЗАКОН</dc:title>
  <dc:creator>Milka Vucicevic</dc:creator>
  <cp:lastModifiedBy>Sanda Buđić</cp:lastModifiedBy>
  <cp:revision>215</cp:revision>
  <cp:lastPrinted>2020-02-25T12:35:00Z</cp:lastPrinted>
  <dcterms:created xsi:type="dcterms:W3CDTF">2010-03-30T12:54:08Z</dcterms:created>
  <dcterms:modified xsi:type="dcterms:W3CDTF">2020-07-17T08:53:23Z</dcterms:modified>
</cp:coreProperties>
</file>